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10287000" cx="18288000"/>
  <p:notesSz cx="6858000" cy="9144000"/>
  <p:embeddedFontLst>
    <p:embeddedFont>
      <p:font typeface="Montserrat"/>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9" roundtripDataSignature="AMtx7mgml3wp4ZLgzjURykTvH8/Kn4o6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OpenSans-bold.fntdata"/><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Italic.fntdata"/><Relationship Id="rId47" Type="http://schemas.openxmlformats.org/officeDocument/2006/relationships/font" Target="fonts/OpenSans-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c6bfa1c6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c6bfa1c6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c6bfa1c6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5c6bfa1c63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c6bfa1c6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5c6bfa1c63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5c6bfa1c6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5c6bfa1c63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c6bfa1c6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5c6bfa1c63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c6bfa1c6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5c6bfa1c63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c6bfa1c6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5c6bfa1c63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c6bfa1c6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5c6bfa1c63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c6bfa1c6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c6bfa1c6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c6bfa1c6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5c6bfa1c6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c6bfa1c6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5c6bfa1c63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5c6bfa1c6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5c6bfa1c63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c6bfa1c6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5c6bfa1c63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5c6bfa1c6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5c6bfa1c63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5c6bfa1c6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5c6bfa1c63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c6bfa1c6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35c6bfa1c63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5c6bfa1c6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5c6bfa1c63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5c6bfa1c6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5c6bfa1c63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5c6bfa1c6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5c6bfa1c63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c6bfa1c6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c6bfa1c63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5c6bfa1c6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5c6bfa1c63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5c6bfa1c6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5c6bfa1c63_0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5c6bfa1c63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35c6bfa1c63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5c6bfa1c63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g35c6bfa1c63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5c6bfa1c63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35c6bfa1c63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6bfa1c6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c6bfa1c6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7.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41.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jp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jp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c6bfa1c63_0_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c6bfa1c63_0_3"/>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c6bfa1c63_0_3"/>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c6bfa1c63_0_3"/>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c6bfa1c63_0_3"/>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c6bfa1c63_0_3"/>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c6bfa1c63_0_3"/>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c6bfa1c63_0_3"/>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c6bfa1c63_0_3"/>
          <p:cNvSpPr txBox="1"/>
          <p:nvPr/>
        </p:nvSpPr>
        <p:spPr>
          <a:xfrm>
            <a:off x="3503695" y="3226197"/>
            <a:ext cx="11280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3</a:t>
            </a:r>
            <a:r>
              <a:rPr b="0" i="0" lang="en-US" sz="7933" u="none" cap="none" strike="noStrike">
                <a:solidFill>
                  <a:srgbClr val="FFFFFF"/>
                </a:solidFill>
                <a:latin typeface="Arial"/>
                <a:ea typeface="Arial"/>
                <a:cs typeface="Arial"/>
                <a:sym typeface="Arial"/>
              </a:rPr>
              <a:t>: </a:t>
            </a:r>
            <a:r>
              <a:rPr lang="en-US" sz="7933">
                <a:solidFill>
                  <a:srgbClr val="FFFFFF"/>
                </a:solidFill>
              </a:rPr>
              <a:t>ADMINISTRACIÓN</a:t>
            </a:r>
            <a:r>
              <a:rPr lang="en-US" sz="7933">
                <a:solidFill>
                  <a:srgbClr val="FFFFFF"/>
                </a:solidFill>
              </a:rPr>
              <a:t>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3" name="Shape 203"/>
        <p:cNvGrpSpPr/>
        <p:nvPr/>
      </p:nvGrpSpPr>
      <p:grpSpPr>
        <a:xfrm>
          <a:off x="0" y="0"/>
          <a:ext cx="0" cy="0"/>
          <a:chOff x="0" y="0"/>
          <a:chExt cx="0" cy="0"/>
        </a:xfrm>
      </p:grpSpPr>
      <p:sp>
        <p:nvSpPr>
          <p:cNvPr id="204" name="Google Shape;204;p18"/>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05" name="Google Shape;205;p18"/>
          <p:cNvGrpSpPr/>
          <p:nvPr/>
        </p:nvGrpSpPr>
        <p:grpSpPr>
          <a:xfrm>
            <a:off x="1236839" y="920204"/>
            <a:ext cx="5872556" cy="8338096"/>
            <a:chOff x="0" y="-28575"/>
            <a:chExt cx="1546681" cy="2196042"/>
          </a:xfrm>
        </p:grpSpPr>
        <p:sp>
          <p:nvSpPr>
            <p:cNvPr id="206" name="Google Shape;206;p18"/>
            <p:cNvSpPr/>
            <p:nvPr/>
          </p:nvSpPr>
          <p:spPr>
            <a:xfrm>
              <a:off x="0" y="0"/>
              <a:ext cx="1546681" cy="2167467"/>
            </a:xfrm>
            <a:custGeom>
              <a:rect b="b" l="l" r="r" t="t"/>
              <a:pathLst>
                <a:path extrusionOk="0" h="2167467" w="1546681">
                  <a:moveTo>
                    <a:pt x="67234" y="0"/>
                  </a:moveTo>
                  <a:lnTo>
                    <a:pt x="1479447" y="0"/>
                  </a:lnTo>
                  <a:cubicBezTo>
                    <a:pt x="1497279" y="0"/>
                    <a:pt x="1514380" y="7084"/>
                    <a:pt x="1526989" y="19693"/>
                  </a:cubicBezTo>
                  <a:cubicBezTo>
                    <a:pt x="1539598" y="32301"/>
                    <a:pt x="1546681" y="49403"/>
                    <a:pt x="1546681" y="67234"/>
                  </a:cubicBezTo>
                  <a:lnTo>
                    <a:pt x="1546681" y="2100232"/>
                  </a:lnTo>
                  <a:cubicBezTo>
                    <a:pt x="1546681" y="2118064"/>
                    <a:pt x="1539598" y="2135165"/>
                    <a:pt x="1526989" y="2147774"/>
                  </a:cubicBezTo>
                  <a:cubicBezTo>
                    <a:pt x="1514380" y="2160383"/>
                    <a:pt x="1497279" y="2167467"/>
                    <a:pt x="1479447" y="2167467"/>
                  </a:cubicBezTo>
                  <a:lnTo>
                    <a:pt x="67234" y="2167467"/>
                  </a:lnTo>
                  <a:cubicBezTo>
                    <a:pt x="49403" y="2167467"/>
                    <a:pt x="32301" y="2160383"/>
                    <a:pt x="19693" y="2147774"/>
                  </a:cubicBezTo>
                  <a:cubicBezTo>
                    <a:pt x="7084" y="2135165"/>
                    <a:pt x="0" y="2118064"/>
                    <a:pt x="0" y="2100232"/>
                  </a:cubicBezTo>
                  <a:lnTo>
                    <a:pt x="0" y="67234"/>
                  </a:lnTo>
                  <a:cubicBezTo>
                    <a:pt x="0" y="49403"/>
                    <a:pt x="7084" y="32301"/>
                    <a:pt x="19693" y="19693"/>
                  </a:cubicBezTo>
                  <a:cubicBezTo>
                    <a:pt x="32301" y="7084"/>
                    <a:pt x="49403" y="0"/>
                    <a:pt x="6723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txBox="1"/>
            <p:nvPr/>
          </p:nvSpPr>
          <p:spPr>
            <a:xfrm>
              <a:off x="0" y="-28575"/>
              <a:ext cx="1546681"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8"/>
          <p:cNvGrpSpPr/>
          <p:nvPr/>
        </p:nvGrpSpPr>
        <p:grpSpPr>
          <a:xfrm>
            <a:off x="7510308" y="2731100"/>
            <a:ext cx="9042382" cy="6527200"/>
            <a:chOff x="0" y="-28575"/>
            <a:chExt cx="2381533" cy="1719098"/>
          </a:xfrm>
        </p:grpSpPr>
        <p:sp>
          <p:nvSpPr>
            <p:cNvPr id="209" name="Google Shape;209;p18"/>
            <p:cNvSpPr/>
            <p:nvPr/>
          </p:nvSpPr>
          <p:spPr>
            <a:xfrm>
              <a:off x="0" y="0"/>
              <a:ext cx="2381533" cy="1690523"/>
            </a:xfrm>
            <a:custGeom>
              <a:rect b="b" l="l" r="r" t="t"/>
              <a:pathLst>
                <a:path extrusionOk="0" h="1690523" w="2381533">
                  <a:moveTo>
                    <a:pt x="43665" y="0"/>
                  </a:moveTo>
                  <a:lnTo>
                    <a:pt x="2337868" y="0"/>
                  </a:lnTo>
                  <a:cubicBezTo>
                    <a:pt x="2361983" y="0"/>
                    <a:pt x="2381533" y="19550"/>
                    <a:pt x="2381533" y="43665"/>
                  </a:cubicBezTo>
                  <a:lnTo>
                    <a:pt x="2381533" y="1646858"/>
                  </a:lnTo>
                  <a:cubicBezTo>
                    <a:pt x="2381533" y="1658438"/>
                    <a:pt x="2376932" y="1669545"/>
                    <a:pt x="2368743" y="1677734"/>
                  </a:cubicBezTo>
                  <a:cubicBezTo>
                    <a:pt x="2360555" y="1685922"/>
                    <a:pt x="2349448" y="1690523"/>
                    <a:pt x="2337868" y="1690523"/>
                  </a:cubicBezTo>
                  <a:lnTo>
                    <a:pt x="43665" y="1690523"/>
                  </a:lnTo>
                  <a:cubicBezTo>
                    <a:pt x="19550" y="1690523"/>
                    <a:pt x="0" y="1670973"/>
                    <a:pt x="0" y="1646858"/>
                  </a:cubicBezTo>
                  <a:lnTo>
                    <a:pt x="0" y="43665"/>
                  </a:lnTo>
                  <a:cubicBezTo>
                    <a:pt x="0" y="19550"/>
                    <a:pt x="19550" y="0"/>
                    <a:pt x="4366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txBox="1"/>
            <p:nvPr/>
          </p:nvSpPr>
          <p:spPr>
            <a:xfrm>
              <a:off x="0" y="-28575"/>
              <a:ext cx="2381533"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18"/>
          <p:cNvSpPr/>
          <p:nvPr/>
        </p:nvSpPr>
        <p:spPr>
          <a:xfrm>
            <a:off x="1802262" y="1544480"/>
            <a:ext cx="4741709" cy="7198041"/>
          </a:xfrm>
          <a:custGeom>
            <a:rect b="b" l="l" r="r" t="t"/>
            <a:pathLst>
              <a:path extrusionOk="0" h="7198041" w="4741709">
                <a:moveTo>
                  <a:pt x="0" y="0"/>
                </a:moveTo>
                <a:lnTo>
                  <a:pt x="4741709" y="0"/>
                </a:lnTo>
                <a:lnTo>
                  <a:pt x="4741709" y="7198040"/>
                </a:lnTo>
                <a:lnTo>
                  <a:pt x="0" y="7198040"/>
                </a:lnTo>
                <a:lnTo>
                  <a:pt x="0" y="0"/>
                </a:lnTo>
                <a:close/>
              </a:path>
            </a:pathLst>
          </a:custGeom>
          <a:blipFill rotWithShape="1">
            <a:blip r:embed="rId4">
              <a:alphaModFix/>
            </a:blip>
            <a:stretch>
              <a:fillRect b="0" l="0" r="0" t="0"/>
            </a:stretch>
          </a:blipFill>
          <a:ln>
            <a:noFill/>
          </a:ln>
        </p:spPr>
      </p:sp>
      <p:sp>
        <p:nvSpPr>
          <p:cNvPr id="212" name="Google Shape;212;p18"/>
          <p:cNvSpPr txBox="1"/>
          <p:nvPr/>
        </p:nvSpPr>
        <p:spPr>
          <a:xfrm>
            <a:off x="8021149" y="3474658"/>
            <a:ext cx="8020700"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En la asignación de memoria estática, la memoria se asigna en tiempo de compilación y el tamaño de la memoria se fija durante la ejecución del programa.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compilador maneja automáticamente la asignación y desasignación de memoria en el stack.</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Por lo general, la memoria se desasigna automáticamente cuando la variable sale del alcance o cuando finaliza el programa.</a:t>
            </a:r>
            <a:endParaRPr b="0" i="0" sz="1400" u="none" cap="none" strike="noStrike">
              <a:solidFill>
                <a:srgbClr val="000000"/>
              </a:solidFill>
              <a:latin typeface="Arial"/>
              <a:ea typeface="Arial"/>
              <a:cs typeface="Arial"/>
              <a:sym typeface="Arial"/>
            </a:endParaRPr>
          </a:p>
        </p:txBody>
      </p:sp>
      <p:sp>
        <p:nvSpPr>
          <p:cNvPr id="213" name="Google Shape;213;p18"/>
          <p:cNvSpPr txBox="1"/>
          <p:nvPr/>
        </p:nvSpPr>
        <p:spPr>
          <a:xfrm>
            <a:off x="7967682" y="1028700"/>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ESTÁTICA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7" name="Shape 217"/>
        <p:cNvGrpSpPr/>
        <p:nvPr/>
      </p:nvGrpSpPr>
      <p:grpSpPr>
        <a:xfrm>
          <a:off x="0" y="0"/>
          <a:ext cx="0" cy="0"/>
          <a:chOff x="0" y="0"/>
          <a:chExt cx="0" cy="0"/>
        </a:xfrm>
      </p:grpSpPr>
      <p:sp>
        <p:nvSpPr>
          <p:cNvPr id="218" name="Google Shape;218;p19"/>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19" name="Google Shape;219;p19"/>
          <p:cNvGrpSpPr/>
          <p:nvPr/>
        </p:nvGrpSpPr>
        <p:grpSpPr>
          <a:xfrm>
            <a:off x="1016367" y="920204"/>
            <a:ext cx="5872556" cy="8338096"/>
            <a:chOff x="0" y="-28575"/>
            <a:chExt cx="1546681" cy="2196042"/>
          </a:xfrm>
        </p:grpSpPr>
        <p:sp>
          <p:nvSpPr>
            <p:cNvPr id="220" name="Google Shape;220;p19"/>
            <p:cNvSpPr/>
            <p:nvPr/>
          </p:nvSpPr>
          <p:spPr>
            <a:xfrm>
              <a:off x="0" y="0"/>
              <a:ext cx="1546681" cy="2167467"/>
            </a:xfrm>
            <a:custGeom>
              <a:rect b="b" l="l" r="r" t="t"/>
              <a:pathLst>
                <a:path extrusionOk="0" h="2167467" w="1546681">
                  <a:moveTo>
                    <a:pt x="67234" y="0"/>
                  </a:moveTo>
                  <a:lnTo>
                    <a:pt x="1479447" y="0"/>
                  </a:lnTo>
                  <a:cubicBezTo>
                    <a:pt x="1497279" y="0"/>
                    <a:pt x="1514380" y="7084"/>
                    <a:pt x="1526989" y="19693"/>
                  </a:cubicBezTo>
                  <a:cubicBezTo>
                    <a:pt x="1539598" y="32301"/>
                    <a:pt x="1546681" y="49403"/>
                    <a:pt x="1546681" y="67234"/>
                  </a:cubicBezTo>
                  <a:lnTo>
                    <a:pt x="1546681" y="2100232"/>
                  </a:lnTo>
                  <a:cubicBezTo>
                    <a:pt x="1546681" y="2118064"/>
                    <a:pt x="1539598" y="2135165"/>
                    <a:pt x="1526989" y="2147774"/>
                  </a:cubicBezTo>
                  <a:cubicBezTo>
                    <a:pt x="1514380" y="2160383"/>
                    <a:pt x="1497279" y="2167467"/>
                    <a:pt x="1479447" y="2167467"/>
                  </a:cubicBezTo>
                  <a:lnTo>
                    <a:pt x="67234" y="2167467"/>
                  </a:lnTo>
                  <a:cubicBezTo>
                    <a:pt x="49403" y="2167467"/>
                    <a:pt x="32301" y="2160383"/>
                    <a:pt x="19693" y="2147774"/>
                  </a:cubicBezTo>
                  <a:cubicBezTo>
                    <a:pt x="7084" y="2135165"/>
                    <a:pt x="0" y="2118064"/>
                    <a:pt x="0" y="2100232"/>
                  </a:cubicBezTo>
                  <a:lnTo>
                    <a:pt x="0" y="67234"/>
                  </a:lnTo>
                  <a:cubicBezTo>
                    <a:pt x="0" y="49403"/>
                    <a:pt x="7084" y="32301"/>
                    <a:pt x="19693" y="19693"/>
                  </a:cubicBezTo>
                  <a:cubicBezTo>
                    <a:pt x="32301" y="7084"/>
                    <a:pt x="49403" y="0"/>
                    <a:pt x="6723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9"/>
            <p:cNvSpPr txBox="1"/>
            <p:nvPr/>
          </p:nvSpPr>
          <p:spPr>
            <a:xfrm>
              <a:off x="0" y="-28575"/>
              <a:ext cx="1546681"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9"/>
          <p:cNvGrpSpPr/>
          <p:nvPr/>
        </p:nvGrpSpPr>
        <p:grpSpPr>
          <a:xfrm>
            <a:off x="7289836" y="2731100"/>
            <a:ext cx="10105922" cy="6527200"/>
            <a:chOff x="0" y="-28575"/>
            <a:chExt cx="2661642" cy="1719098"/>
          </a:xfrm>
        </p:grpSpPr>
        <p:sp>
          <p:nvSpPr>
            <p:cNvPr id="223" name="Google Shape;223;p19"/>
            <p:cNvSpPr/>
            <p:nvPr/>
          </p:nvSpPr>
          <p:spPr>
            <a:xfrm>
              <a:off x="0" y="0"/>
              <a:ext cx="2661642" cy="1690523"/>
            </a:xfrm>
            <a:custGeom>
              <a:rect b="b" l="l" r="r" t="t"/>
              <a:pathLst>
                <a:path extrusionOk="0" h="1690523" w="2661642">
                  <a:moveTo>
                    <a:pt x="39070" y="0"/>
                  </a:moveTo>
                  <a:lnTo>
                    <a:pt x="2622572" y="0"/>
                  </a:lnTo>
                  <a:cubicBezTo>
                    <a:pt x="2632934" y="0"/>
                    <a:pt x="2642872" y="4116"/>
                    <a:pt x="2650199" y="11443"/>
                  </a:cubicBezTo>
                  <a:cubicBezTo>
                    <a:pt x="2657526" y="18770"/>
                    <a:pt x="2661642" y="28708"/>
                    <a:pt x="2661642" y="39070"/>
                  </a:cubicBezTo>
                  <a:lnTo>
                    <a:pt x="2661642" y="1651453"/>
                  </a:lnTo>
                  <a:cubicBezTo>
                    <a:pt x="2661642" y="1661815"/>
                    <a:pt x="2657526" y="1671753"/>
                    <a:pt x="2650199" y="1679080"/>
                  </a:cubicBezTo>
                  <a:cubicBezTo>
                    <a:pt x="2642872" y="1686407"/>
                    <a:pt x="2632934" y="1690523"/>
                    <a:pt x="2622572" y="1690523"/>
                  </a:cubicBezTo>
                  <a:lnTo>
                    <a:pt x="39070" y="1690523"/>
                  </a:lnTo>
                  <a:cubicBezTo>
                    <a:pt x="28708" y="1690523"/>
                    <a:pt x="18770" y="1686407"/>
                    <a:pt x="11443" y="1679080"/>
                  </a:cubicBezTo>
                  <a:cubicBezTo>
                    <a:pt x="4116" y="1671753"/>
                    <a:pt x="0" y="1661815"/>
                    <a:pt x="0" y="1651453"/>
                  </a:cubicBezTo>
                  <a:lnTo>
                    <a:pt x="0" y="39070"/>
                  </a:lnTo>
                  <a:cubicBezTo>
                    <a:pt x="0" y="28708"/>
                    <a:pt x="4116" y="18770"/>
                    <a:pt x="11443" y="11443"/>
                  </a:cubicBezTo>
                  <a:cubicBezTo>
                    <a:pt x="18770" y="4116"/>
                    <a:pt x="28708" y="0"/>
                    <a:pt x="39070"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txBox="1"/>
            <p:nvPr/>
          </p:nvSpPr>
          <p:spPr>
            <a:xfrm>
              <a:off x="0" y="-28575"/>
              <a:ext cx="2661642"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19"/>
          <p:cNvSpPr/>
          <p:nvPr/>
        </p:nvSpPr>
        <p:spPr>
          <a:xfrm>
            <a:off x="1608439" y="1743286"/>
            <a:ext cx="4688413" cy="6800429"/>
          </a:xfrm>
          <a:custGeom>
            <a:rect b="b" l="l" r="r" t="t"/>
            <a:pathLst>
              <a:path extrusionOk="0" h="6800429" w="4688413">
                <a:moveTo>
                  <a:pt x="0" y="0"/>
                </a:moveTo>
                <a:lnTo>
                  <a:pt x="4688413" y="0"/>
                </a:lnTo>
                <a:lnTo>
                  <a:pt x="4688413" y="6800428"/>
                </a:lnTo>
                <a:lnTo>
                  <a:pt x="0" y="6800428"/>
                </a:lnTo>
                <a:lnTo>
                  <a:pt x="0" y="0"/>
                </a:lnTo>
                <a:close/>
              </a:path>
            </a:pathLst>
          </a:custGeom>
          <a:blipFill rotWithShape="1">
            <a:blip r:embed="rId4">
              <a:alphaModFix/>
            </a:blip>
            <a:stretch>
              <a:fillRect b="0" l="-12575" r="-15964" t="0"/>
            </a:stretch>
          </a:blipFill>
          <a:ln>
            <a:noFill/>
          </a:ln>
        </p:spPr>
      </p:sp>
      <p:sp>
        <p:nvSpPr>
          <p:cNvPr id="226" name="Google Shape;226;p19"/>
          <p:cNvSpPr txBox="1"/>
          <p:nvPr/>
        </p:nvSpPr>
        <p:spPr>
          <a:xfrm>
            <a:off x="7913963" y="3178748"/>
            <a:ext cx="8857669" cy="572135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La asignación de memoria dinámica implica la asignación de memoria en tiempo de ejecución desde el heap, que es una región de memoria administrada por el sistema operativo.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tamaño de la asignación se puede determinar dinámicamente durante la ejecución del programa, por lo que se utiliza con estructuras dinámicas como ArrayLists.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programador debe asignar o desasignar explícitamente la memoria usando funciones como malloc(), realloc() y free() para evitar fugas de memoria.</a:t>
            </a:r>
            <a:endParaRPr b="0" i="0" sz="1400" u="none" cap="none" strike="noStrike">
              <a:solidFill>
                <a:srgbClr val="000000"/>
              </a:solidFill>
              <a:latin typeface="Arial"/>
              <a:ea typeface="Arial"/>
              <a:cs typeface="Arial"/>
              <a:sym typeface="Arial"/>
            </a:endParaRPr>
          </a:p>
        </p:txBody>
      </p:sp>
      <p:sp>
        <p:nvSpPr>
          <p:cNvPr id="227" name="Google Shape;227;p19"/>
          <p:cNvSpPr txBox="1"/>
          <p:nvPr/>
        </p:nvSpPr>
        <p:spPr>
          <a:xfrm>
            <a:off x="7708321" y="1028700"/>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DINÁMICA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1" name="Shape 231"/>
        <p:cNvGrpSpPr/>
        <p:nvPr/>
      </p:nvGrpSpPr>
      <p:grpSpPr>
        <a:xfrm>
          <a:off x="0" y="0"/>
          <a:ext cx="0" cy="0"/>
          <a:chOff x="0" y="0"/>
          <a:chExt cx="0" cy="0"/>
        </a:xfrm>
      </p:grpSpPr>
      <p:sp>
        <p:nvSpPr>
          <p:cNvPr id="232" name="Google Shape;232;p20"/>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33" name="Google Shape;233;p20"/>
          <p:cNvGrpSpPr/>
          <p:nvPr/>
        </p:nvGrpSpPr>
        <p:grpSpPr>
          <a:xfrm>
            <a:off x="1236839" y="2822405"/>
            <a:ext cx="7303011" cy="6435895"/>
            <a:chOff x="0" y="-28575"/>
            <a:chExt cx="1923427" cy="1695050"/>
          </a:xfrm>
        </p:grpSpPr>
        <p:sp>
          <p:nvSpPr>
            <p:cNvPr id="234" name="Google Shape;234;p20"/>
            <p:cNvSpPr/>
            <p:nvPr/>
          </p:nvSpPr>
          <p:spPr>
            <a:xfrm>
              <a:off x="0" y="0"/>
              <a:ext cx="1923427" cy="1666475"/>
            </a:xfrm>
            <a:custGeom>
              <a:rect b="b" l="l" r="r" t="t"/>
              <a:pathLst>
                <a:path extrusionOk="0" h="1666475" w="1923427">
                  <a:moveTo>
                    <a:pt x="54065" y="0"/>
                  </a:moveTo>
                  <a:lnTo>
                    <a:pt x="1869362" y="0"/>
                  </a:lnTo>
                  <a:cubicBezTo>
                    <a:pt x="1899221" y="0"/>
                    <a:pt x="1923427" y="24206"/>
                    <a:pt x="1923427" y="54065"/>
                  </a:cubicBezTo>
                  <a:lnTo>
                    <a:pt x="1923427" y="1612410"/>
                  </a:lnTo>
                  <a:cubicBezTo>
                    <a:pt x="1923427" y="1626749"/>
                    <a:pt x="1917731" y="1640501"/>
                    <a:pt x="1907592" y="1650640"/>
                  </a:cubicBezTo>
                  <a:cubicBezTo>
                    <a:pt x="1897452" y="1660779"/>
                    <a:pt x="1883701" y="1666475"/>
                    <a:pt x="1869362" y="1666475"/>
                  </a:cubicBezTo>
                  <a:lnTo>
                    <a:pt x="54065" y="1666475"/>
                  </a:lnTo>
                  <a:cubicBezTo>
                    <a:pt x="39726" y="1666475"/>
                    <a:pt x="25974" y="1660779"/>
                    <a:pt x="15835" y="1650640"/>
                  </a:cubicBezTo>
                  <a:cubicBezTo>
                    <a:pt x="5696" y="1640501"/>
                    <a:pt x="0" y="1626749"/>
                    <a:pt x="0" y="1612410"/>
                  </a:cubicBezTo>
                  <a:lnTo>
                    <a:pt x="0" y="54065"/>
                  </a:lnTo>
                  <a:cubicBezTo>
                    <a:pt x="0" y="39726"/>
                    <a:pt x="5696" y="25974"/>
                    <a:pt x="15835" y="15835"/>
                  </a:cubicBezTo>
                  <a:cubicBezTo>
                    <a:pt x="25974" y="5696"/>
                    <a:pt x="39726" y="0"/>
                    <a:pt x="5406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0"/>
            <p:cNvSpPr txBox="1"/>
            <p:nvPr/>
          </p:nvSpPr>
          <p:spPr>
            <a:xfrm>
              <a:off x="0" y="-28575"/>
              <a:ext cx="1923427" cy="16950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p20"/>
          <p:cNvGrpSpPr/>
          <p:nvPr/>
        </p:nvGrpSpPr>
        <p:grpSpPr>
          <a:xfrm>
            <a:off x="8894764" y="2731100"/>
            <a:ext cx="7657925" cy="6527200"/>
            <a:chOff x="0" y="-28575"/>
            <a:chExt cx="2016902" cy="1719098"/>
          </a:xfrm>
        </p:grpSpPr>
        <p:sp>
          <p:nvSpPr>
            <p:cNvPr id="237" name="Google Shape;237;p20"/>
            <p:cNvSpPr/>
            <p:nvPr/>
          </p:nvSpPr>
          <p:spPr>
            <a:xfrm>
              <a:off x="0" y="0"/>
              <a:ext cx="2016902" cy="1690523"/>
            </a:xfrm>
            <a:custGeom>
              <a:rect b="b" l="l" r="r" t="t"/>
              <a:pathLst>
                <a:path extrusionOk="0" h="1690523" w="2016902">
                  <a:moveTo>
                    <a:pt x="51559" y="0"/>
                  </a:moveTo>
                  <a:lnTo>
                    <a:pt x="1965343" y="0"/>
                  </a:lnTo>
                  <a:cubicBezTo>
                    <a:pt x="1993818" y="0"/>
                    <a:pt x="2016902" y="23084"/>
                    <a:pt x="2016902" y="51559"/>
                  </a:cubicBezTo>
                  <a:lnTo>
                    <a:pt x="2016902" y="1638964"/>
                  </a:lnTo>
                  <a:cubicBezTo>
                    <a:pt x="2016902" y="1652638"/>
                    <a:pt x="2011470" y="1665752"/>
                    <a:pt x="2001801" y="1675422"/>
                  </a:cubicBezTo>
                  <a:cubicBezTo>
                    <a:pt x="1992132" y="1685091"/>
                    <a:pt x="1979017" y="1690523"/>
                    <a:pt x="1965343" y="1690523"/>
                  </a:cubicBezTo>
                  <a:lnTo>
                    <a:pt x="51559" y="1690523"/>
                  </a:lnTo>
                  <a:cubicBezTo>
                    <a:pt x="37885" y="1690523"/>
                    <a:pt x="24771" y="1685091"/>
                    <a:pt x="15101" y="1675422"/>
                  </a:cubicBezTo>
                  <a:cubicBezTo>
                    <a:pt x="5432" y="1665752"/>
                    <a:pt x="0" y="1652638"/>
                    <a:pt x="0" y="1638964"/>
                  </a:cubicBezTo>
                  <a:lnTo>
                    <a:pt x="0" y="51559"/>
                  </a:lnTo>
                  <a:cubicBezTo>
                    <a:pt x="0" y="37885"/>
                    <a:pt x="5432" y="24771"/>
                    <a:pt x="15101" y="15101"/>
                  </a:cubicBezTo>
                  <a:cubicBezTo>
                    <a:pt x="24771" y="5432"/>
                    <a:pt x="37885" y="0"/>
                    <a:pt x="5155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0"/>
            <p:cNvSpPr txBox="1"/>
            <p:nvPr/>
          </p:nvSpPr>
          <p:spPr>
            <a:xfrm>
              <a:off x="0" y="-28575"/>
              <a:ext cx="2016902"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20"/>
          <p:cNvSpPr/>
          <p:nvPr/>
        </p:nvSpPr>
        <p:spPr>
          <a:xfrm>
            <a:off x="1786803" y="3614238"/>
            <a:ext cx="6203083" cy="4869420"/>
          </a:xfrm>
          <a:custGeom>
            <a:rect b="b" l="l" r="r" t="t"/>
            <a:pathLst>
              <a:path extrusionOk="0" h="4869420" w="6203083">
                <a:moveTo>
                  <a:pt x="0" y="0"/>
                </a:moveTo>
                <a:lnTo>
                  <a:pt x="6203083" y="0"/>
                </a:lnTo>
                <a:lnTo>
                  <a:pt x="6203083" y="4869420"/>
                </a:lnTo>
                <a:lnTo>
                  <a:pt x="0" y="4869420"/>
                </a:lnTo>
                <a:lnTo>
                  <a:pt x="0" y="0"/>
                </a:lnTo>
                <a:close/>
              </a:path>
            </a:pathLst>
          </a:custGeom>
          <a:blipFill rotWithShape="1">
            <a:blip r:embed="rId4">
              <a:alphaModFix/>
            </a:blip>
            <a:stretch>
              <a:fillRect b="0" l="0" r="0" t="0"/>
            </a:stretch>
          </a:blipFill>
          <a:ln>
            <a:noFill/>
          </a:ln>
        </p:spPr>
      </p:sp>
      <p:sp>
        <p:nvSpPr>
          <p:cNvPr id="240" name="Google Shape;240;p20"/>
          <p:cNvSpPr txBox="1"/>
          <p:nvPr/>
        </p:nvSpPr>
        <p:spPr>
          <a:xfrm>
            <a:off x="9451431" y="3520311"/>
            <a:ext cx="6544592"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asignación de memoria contigua es una técnica de gestión de memoria utilizada por los sistemas operativos para asignar un bloque de memoria contigua a un proceso. La asignación de memoria contigua a un proceso implica dividir la memoria disponible en particiones o segmentos de tamaño fijo. Luego, el sistema operativo asigna uno de estos segmentos a un proceso cuando se crea.</a:t>
            </a:r>
            <a:endParaRPr b="0" i="0" sz="1400" u="none" cap="none" strike="noStrike">
              <a:solidFill>
                <a:srgbClr val="000000"/>
              </a:solidFill>
              <a:latin typeface="Arial"/>
              <a:ea typeface="Arial"/>
              <a:cs typeface="Arial"/>
              <a:sym typeface="Arial"/>
            </a:endParaRPr>
          </a:p>
        </p:txBody>
      </p:sp>
      <p:sp>
        <p:nvSpPr>
          <p:cNvPr id="241" name="Google Shape;241;p20"/>
          <p:cNvSpPr txBox="1"/>
          <p:nvPr/>
        </p:nvSpPr>
        <p:spPr>
          <a:xfrm>
            <a:off x="5080184" y="937394"/>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CONTIGUA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5" name="Shape 245"/>
        <p:cNvGrpSpPr/>
        <p:nvPr/>
      </p:nvGrpSpPr>
      <p:grpSpPr>
        <a:xfrm>
          <a:off x="0" y="0"/>
          <a:ext cx="0" cy="0"/>
          <a:chOff x="0" y="0"/>
          <a:chExt cx="0" cy="0"/>
        </a:xfrm>
      </p:grpSpPr>
      <p:sp>
        <p:nvSpPr>
          <p:cNvPr id="246" name="Google Shape;246;g35c6bfa1c63_0_12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47" name="Google Shape;247;g35c6bfa1c63_0_124"/>
          <p:cNvGrpSpPr/>
          <p:nvPr/>
        </p:nvGrpSpPr>
        <p:grpSpPr>
          <a:xfrm>
            <a:off x="789544" y="3989730"/>
            <a:ext cx="8248006" cy="5146721"/>
            <a:chOff x="0" y="-28575"/>
            <a:chExt cx="2172300" cy="1355506"/>
          </a:xfrm>
        </p:grpSpPr>
        <p:sp>
          <p:nvSpPr>
            <p:cNvPr id="248" name="Google Shape;248;g35c6bfa1c63_0_124"/>
            <p:cNvSpPr/>
            <p:nvPr/>
          </p:nvSpPr>
          <p:spPr>
            <a:xfrm>
              <a:off x="0" y="0"/>
              <a:ext cx="2172233" cy="1326931"/>
            </a:xfrm>
            <a:custGeom>
              <a:rect b="b" l="l" r="r" t="t"/>
              <a:pathLst>
                <a:path extrusionOk="0" h="1326931" w="2172233">
                  <a:moveTo>
                    <a:pt x="47873" y="0"/>
                  </a:moveTo>
                  <a:lnTo>
                    <a:pt x="2124361" y="0"/>
                  </a:lnTo>
                  <a:cubicBezTo>
                    <a:pt x="2150800" y="0"/>
                    <a:pt x="2172233" y="21433"/>
                    <a:pt x="2172233" y="47873"/>
                  </a:cubicBezTo>
                  <a:lnTo>
                    <a:pt x="2172233" y="1279058"/>
                  </a:lnTo>
                  <a:cubicBezTo>
                    <a:pt x="2172233" y="1305497"/>
                    <a:pt x="2150800" y="1326931"/>
                    <a:pt x="2124361" y="1326931"/>
                  </a:cubicBezTo>
                  <a:lnTo>
                    <a:pt x="47873" y="1326931"/>
                  </a:lnTo>
                  <a:cubicBezTo>
                    <a:pt x="21433" y="1326931"/>
                    <a:pt x="0" y="1305497"/>
                    <a:pt x="0" y="1279058"/>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5c6bfa1c63_0_124"/>
            <p:cNvSpPr txBox="1"/>
            <p:nvPr/>
          </p:nvSpPr>
          <p:spPr>
            <a:xfrm>
              <a:off x="0" y="-28575"/>
              <a:ext cx="2172300" cy="1355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g35c6bfa1c63_0_124"/>
          <p:cNvSpPr/>
          <p:nvPr/>
        </p:nvSpPr>
        <p:spPr>
          <a:xfrm>
            <a:off x="1252048" y="4594485"/>
            <a:ext cx="7322689" cy="4000019"/>
          </a:xfrm>
          <a:custGeom>
            <a:rect b="b" l="l" r="r" t="t"/>
            <a:pathLst>
              <a:path extrusionOk="0" h="4000019" w="7322689">
                <a:moveTo>
                  <a:pt x="0" y="0"/>
                </a:moveTo>
                <a:lnTo>
                  <a:pt x="7322689" y="0"/>
                </a:lnTo>
                <a:lnTo>
                  <a:pt x="7322689" y="4000019"/>
                </a:lnTo>
                <a:lnTo>
                  <a:pt x="0" y="4000019"/>
                </a:lnTo>
                <a:lnTo>
                  <a:pt x="0" y="0"/>
                </a:lnTo>
                <a:close/>
              </a:path>
            </a:pathLst>
          </a:custGeom>
          <a:blipFill rotWithShape="1">
            <a:blip r:embed="rId4">
              <a:alphaModFix/>
            </a:blip>
            <a:stretch>
              <a:fillRect b="0" l="0" r="0" t="0"/>
            </a:stretch>
          </a:blipFill>
          <a:ln>
            <a:noFill/>
          </a:ln>
        </p:spPr>
      </p:sp>
      <p:grpSp>
        <p:nvGrpSpPr>
          <p:cNvPr id="251" name="Google Shape;251;g35c6bfa1c63_0_124"/>
          <p:cNvGrpSpPr/>
          <p:nvPr/>
        </p:nvGrpSpPr>
        <p:grpSpPr>
          <a:xfrm>
            <a:off x="9418152" y="1042088"/>
            <a:ext cx="8080563" cy="8094379"/>
            <a:chOff x="0" y="-28575"/>
            <a:chExt cx="2128200" cy="2131839"/>
          </a:xfrm>
        </p:grpSpPr>
        <p:sp>
          <p:nvSpPr>
            <p:cNvPr id="252" name="Google Shape;252;g35c6bfa1c63_0_124"/>
            <p:cNvSpPr/>
            <p:nvPr/>
          </p:nvSpPr>
          <p:spPr>
            <a:xfrm>
              <a:off x="0" y="0"/>
              <a:ext cx="2128146" cy="2103264"/>
            </a:xfrm>
            <a:custGeom>
              <a:rect b="b" l="l" r="r" t="t"/>
              <a:pathLst>
                <a:path extrusionOk="0" h="2103264" w="2128146">
                  <a:moveTo>
                    <a:pt x="48864" y="0"/>
                  </a:moveTo>
                  <a:lnTo>
                    <a:pt x="2079282" y="0"/>
                  </a:lnTo>
                  <a:cubicBezTo>
                    <a:pt x="2092241" y="0"/>
                    <a:pt x="2104670" y="5148"/>
                    <a:pt x="2113834" y="14312"/>
                  </a:cubicBezTo>
                  <a:cubicBezTo>
                    <a:pt x="2122998" y="23476"/>
                    <a:pt x="2128146" y="35905"/>
                    <a:pt x="2128146" y="48864"/>
                  </a:cubicBezTo>
                  <a:lnTo>
                    <a:pt x="2128146" y="2054400"/>
                  </a:lnTo>
                  <a:cubicBezTo>
                    <a:pt x="2128146" y="2067360"/>
                    <a:pt x="2122998" y="2079789"/>
                    <a:pt x="2113834" y="2088953"/>
                  </a:cubicBezTo>
                  <a:cubicBezTo>
                    <a:pt x="2104670" y="2098116"/>
                    <a:pt x="2092241" y="2103264"/>
                    <a:pt x="2079282" y="2103264"/>
                  </a:cubicBezTo>
                  <a:lnTo>
                    <a:pt x="48864" y="2103264"/>
                  </a:lnTo>
                  <a:cubicBezTo>
                    <a:pt x="35905" y="2103264"/>
                    <a:pt x="23476" y="2098116"/>
                    <a:pt x="14312" y="2088953"/>
                  </a:cubicBezTo>
                  <a:cubicBezTo>
                    <a:pt x="5148" y="2079789"/>
                    <a:pt x="0" y="2067360"/>
                    <a:pt x="0" y="2054400"/>
                  </a:cubicBezTo>
                  <a:lnTo>
                    <a:pt x="0" y="48864"/>
                  </a:lnTo>
                  <a:cubicBezTo>
                    <a:pt x="0" y="35905"/>
                    <a:pt x="5148" y="23476"/>
                    <a:pt x="14312" y="14312"/>
                  </a:cubicBezTo>
                  <a:cubicBezTo>
                    <a:pt x="23476" y="5148"/>
                    <a:pt x="35905" y="0"/>
                    <a:pt x="4886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5c6bfa1c63_0_124"/>
            <p:cNvSpPr txBox="1"/>
            <p:nvPr/>
          </p:nvSpPr>
          <p:spPr>
            <a:xfrm>
              <a:off x="0" y="-28575"/>
              <a:ext cx="21282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g35c6bfa1c63_0_124"/>
          <p:cNvSpPr/>
          <p:nvPr/>
        </p:nvSpPr>
        <p:spPr>
          <a:xfrm>
            <a:off x="6803602" y="1629476"/>
            <a:ext cx="1515430" cy="2061810"/>
          </a:xfrm>
          <a:custGeom>
            <a:rect b="b" l="l" r="r" t="t"/>
            <a:pathLst>
              <a:path extrusionOk="0" h="2061810" w="1515430">
                <a:moveTo>
                  <a:pt x="0" y="0"/>
                </a:moveTo>
                <a:lnTo>
                  <a:pt x="1515430" y="0"/>
                </a:lnTo>
                <a:lnTo>
                  <a:pt x="1515430" y="2061810"/>
                </a:lnTo>
                <a:lnTo>
                  <a:pt x="0" y="2061810"/>
                </a:lnTo>
                <a:lnTo>
                  <a:pt x="0" y="0"/>
                </a:lnTo>
                <a:close/>
              </a:path>
            </a:pathLst>
          </a:custGeom>
          <a:blipFill rotWithShape="1">
            <a:blip r:embed="rId5">
              <a:alphaModFix/>
            </a:blip>
            <a:stretch>
              <a:fillRect b="0" l="0" r="0" t="0"/>
            </a:stretch>
          </a:blipFill>
          <a:ln>
            <a:noFill/>
          </a:ln>
        </p:spPr>
      </p:sp>
      <p:sp>
        <p:nvSpPr>
          <p:cNvPr id="255" name="Google Shape;255;g35c6bfa1c63_0_124"/>
          <p:cNvSpPr txBox="1"/>
          <p:nvPr/>
        </p:nvSpPr>
        <p:spPr>
          <a:xfrm>
            <a:off x="9837233" y="1711960"/>
            <a:ext cx="7242000" cy="8204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es una técnica que permite la ejecución de procesos que no están completamente en memoria. Una ventaja importante de este esquema es que los programas pueden ser más grandes que la memoria física.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Además, la memoria virtual abstrae la memoria principal en una matriz de almacenamiento uniforme y extremadamente grande, separando la memoria lógica vista por el usuario de la memoria física. Esta técnica libera a los programadores de las preocupaciones sobre las limitaciones de almacenamiento de memoria.</a:t>
            </a:r>
            <a:endParaRPr/>
          </a:p>
        </p:txBody>
      </p:sp>
      <p:sp>
        <p:nvSpPr>
          <p:cNvPr id="256" name="Google Shape;256;g35c6bfa1c63_0_124"/>
          <p:cNvSpPr txBox="1"/>
          <p:nvPr/>
        </p:nvSpPr>
        <p:spPr>
          <a:xfrm>
            <a:off x="1507753" y="1629476"/>
            <a:ext cx="51216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MEMORIA VIRTUAL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0" name="Shape 260"/>
        <p:cNvGrpSpPr/>
        <p:nvPr/>
      </p:nvGrpSpPr>
      <p:grpSpPr>
        <a:xfrm>
          <a:off x="0" y="0"/>
          <a:ext cx="0" cy="0"/>
          <a:chOff x="0" y="0"/>
          <a:chExt cx="0" cy="0"/>
        </a:xfrm>
      </p:grpSpPr>
      <p:grpSp>
        <p:nvGrpSpPr>
          <p:cNvPr id="261" name="Google Shape;261;g35c6bfa1c63_0_138"/>
          <p:cNvGrpSpPr/>
          <p:nvPr/>
        </p:nvGrpSpPr>
        <p:grpSpPr>
          <a:xfrm>
            <a:off x="1028700" y="2366987"/>
            <a:ext cx="6700173" cy="5481205"/>
            <a:chOff x="0" y="-19050"/>
            <a:chExt cx="1764643" cy="1443600"/>
          </a:xfrm>
        </p:grpSpPr>
        <p:sp>
          <p:nvSpPr>
            <p:cNvPr id="262" name="Google Shape;262;g35c6bfa1c63_0_138"/>
            <p:cNvSpPr/>
            <p:nvPr/>
          </p:nvSpPr>
          <p:spPr>
            <a:xfrm>
              <a:off x="0" y="0"/>
              <a:ext cx="1764643" cy="1424425"/>
            </a:xfrm>
            <a:custGeom>
              <a:rect b="b" l="l" r="r" t="t"/>
              <a:pathLst>
                <a:path extrusionOk="0" h="1424425" w="1764643">
                  <a:moveTo>
                    <a:pt x="58930" y="0"/>
                  </a:moveTo>
                  <a:lnTo>
                    <a:pt x="1705713" y="0"/>
                  </a:lnTo>
                  <a:cubicBezTo>
                    <a:pt x="1721342" y="0"/>
                    <a:pt x="1736331" y="6209"/>
                    <a:pt x="1747383" y="17260"/>
                  </a:cubicBezTo>
                  <a:cubicBezTo>
                    <a:pt x="1758434" y="28312"/>
                    <a:pt x="1764643" y="43301"/>
                    <a:pt x="1764643" y="58930"/>
                  </a:cubicBezTo>
                  <a:lnTo>
                    <a:pt x="1764643" y="1365495"/>
                  </a:lnTo>
                  <a:cubicBezTo>
                    <a:pt x="1764643" y="1398041"/>
                    <a:pt x="1738259" y="1424425"/>
                    <a:pt x="1705713" y="1424425"/>
                  </a:cubicBezTo>
                  <a:lnTo>
                    <a:pt x="58930" y="1424425"/>
                  </a:lnTo>
                  <a:cubicBezTo>
                    <a:pt x="26384" y="1424425"/>
                    <a:pt x="0" y="1398041"/>
                    <a:pt x="0" y="1365495"/>
                  </a:cubicBezTo>
                  <a:lnTo>
                    <a:pt x="0" y="58930"/>
                  </a:lnTo>
                  <a:cubicBezTo>
                    <a:pt x="0" y="26384"/>
                    <a:pt x="26384" y="0"/>
                    <a:pt x="589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5c6bfa1c63_0_138"/>
            <p:cNvSpPr txBox="1"/>
            <p:nvPr/>
          </p:nvSpPr>
          <p:spPr>
            <a:xfrm>
              <a:off x="0" y="-19050"/>
              <a:ext cx="1764600" cy="1443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g35c6bfa1c63_0_138"/>
          <p:cNvSpPr/>
          <p:nvPr/>
        </p:nvSpPr>
        <p:spPr>
          <a:xfrm>
            <a:off x="6785856" y="1458147"/>
            <a:ext cx="4277621" cy="7370706"/>
          </a:xfrm>
          <a:custGeom>
            <a:rect b="b" l="l" r="r" t="t"/>
            <a:pathLst>
              <a:path extrusionOk="0" h="7370706" w="4277621">
                <a:moveTo>
                  <a:pt x="0" y="0"/>
                </a:moveTo>
                <a:lnTo>
                  <a:pt x="4277620" y="0"/>
                </a:lnTo>
                <a:lnTo>
                  <a:pt x="4277620" y="7370706"/>
                </a:lnTo>
                <a:lnTo>
                  <a:pt x="0" y="7370706"/>
                </a:lnTo>
                <a:lnTo>
                  <a:pt x="0" y="0"/>
                </a:lnTo>
                <a:close/>
              </a:path>
            </a:pathLst>
          </a:custGeom>
          <a:blipFill rotWithShape="1">
            <a:blip r:embed="rId3">
              <a:alphaModFix/>
            </a:blip>
            <a:stretch>
              <a:fillRect b="0" l="-64868" r="-64868" t="0"/>
            </a:stretch>
          </a:blipFill>
          <a:ln>
            <a:noFill/>
          </a:ln>
        </p:spPr>
      </p:sp>
      <p:sp>
        <p:nvSpPr>
          <p:cNvPr id="265" name="Google Shape;265;g35c6bfa1c63_0_138"/>
          <p:cNvSpPr txBox="1"/>
          <p:nvPr/>
        </p:nvSpPr>
        <p:spPr>
          <a:xfrm>
            <a:off x="1397526" y="2737485"/>
            <a:ext cx="5131200" cy="5365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 requisito de que las instrucciones deban estar en la memoria física para ser ejecutadas parece necesario y razonable; pero también es desafortunado, ya que limita el tamaño de un programa al tamaño de la memoria física.</a:t>
            </a:r>
            <a:endParaRPr/>
          </a:p>
          <a:p>
            <a:pPr indent="0" lvl="0" marL="0" marR="0" rtl="0" algn="l">
              <a:lnSpc>
                <a:spcPct val="13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De hecho, un </a:t>
            </a:r>
            <a:r>
              <a:rPr lang="en-US" sz="2100">
                <a:solidFill>
                  <a:srgbClr val="FFFFFF"/>
                </a:solidFill>
                <a:latin typeface="Montserrat"/>
                <a:ea typeface="Montserrat"/>
                <a:cs typeface="Montserrat"/>
                <a:sym typeface="Montserrat"/>
              </a:rPr>
              <a:t>análisis</a:t>
            </a:r>
            <a:r>
              <a:rPr b="0" i="0" lang="en-US" sz="2100" u="none" cap="none" strike="noStrike">
                <a:solidFill>
                  <a:srgbClr val="FFFFFF"/>
                </a:solidFill>
                <a:latin typeface="Montserrat"/>
                <a:ea typeface="Montserrat"/>
                <a:cs typeface="Montserrat"/>
                <a:sym typeface="Montserrat"/>
              </a:rPr>
              <a:t> de programas reales nos muestra que, en muchos casos, no se necesita el programa completo. Por ejemplo:</a:t>
            </a:r>
            <a:endParaRPr/>
          </a:p>
          <a:p>
            <a:pPr indent="0" lvl="0" marL="0" marR="0" rtl="0" algn="l">
              <a:lnSpc>
                <a:spcPct val="13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p:txBody>
      </p:sp>
      <p:grpSp>
        <p:nvGrpSpPr>
          <p:cNvPr id="266" name="Google Shape;266;g35c6bfa1c63_0_138"/>
          <p:cNvGrpSpPr/>
          <p:nvPr/>
        </p:nvGrpSpPr>
        <p:grpSpPr>
          <a:xfrm>
            <a:off x="10439554" y="1730149"/>
            <a:ext cx="1136538" cy="1136538"/>
            <a:chOff x="0" y="0"/>
            <a:chExt cx="812800" cy="812800"/>
          </a:xfrm>
        </p:grpSpPr>
        <p:sp>
          <p:nvSpPr>
            <p:cNvPr id="267" name="Google Shape;267;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g35c6bfa1c63_0_138"/>
          <p:cNvGrpSpPr/>
          <p:nvPr/>
        </p:nvGrpSpPr>
        <p:grpSpPr>
          <a:xfrm>
            <a:off x="10439554" y="4575240"/>
            <a:ext cx="1136538" cy="1136538"/>
            <a:chOff x="0" y="0"/>
            <a:chExt cx="812800" cy="812800"/>
          </a:xfrm>
        </p:grpSpPr>
        <p:sp>
          <p:nvSpPr>
            <p:cNvPr id="270" name="Google Shape;270;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g35c6bfa1c63_0_138"/>
          <p:cNvGrpSpPr/>
          <p:nvPr/>
        </p:nvGrpSpPr>
        <p:grpSpPr>
          <a:xfrm>
            <a:off x="10439554" y="7275193"/>
            <a:ext cx="1136538" cy="1136538"/>
            <a:chOff x="0" y="0"/>
            <a:chExt cx="812800" cy="812800"/>
          </a:xfrm>
        </p:grpSpPr>
        <p:sp>
          <p:nvSpPr>
            <p:cNvPr id="273" name="Google Shape;273;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g35c6bfa1c63_0_138"/>
          <p:cNvSpPr txBox="1"/>
          <p:nvPr/>
        </p:nvSpPr>
        <p:spPr>
          <a:xfrm>
            <a:off x="11833249" y="1368834"/>
            <a:ext cx="4923300" cy="2078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Un programa ya no estaría limitado por la cantidad de memoria física disponible. Los usuarios podrían escribir programas para un espacio de direcciones virtuales extremadamente grande, simplificando la tarea de programación.</a:t>
            </a:r>
            <a:endParaRPr/>
          </a:p>
        </p:txBody>
      </p:sp>
      <p:sp>
        <p:nvSpPr>
          <p:cNvPr id="276" name="Google Shape;276;g35c6bfa1c63_0_138"/>
          <p:cNvSpPr txBox="1"/>
          <p:nvPr/>
        </p:nvSpPr>
        <p:spPr>
          <a:xfrm>
            <a:off x="10439554" y="1863485"/>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01</a:t>
            </a:r>
            <a:endParaRPr/>
          </a:p>
        </p:txBody>
      </p:sp>
      <p:sp>
        <p:nvSpPr>
          <p:cNvPr id="277" name="Google Shape;277;g35c6bfa1c63_0_138"/>
          <p:cNvSpPr txBox="1"/>
          <p:nvPr/>
        </p:nvSpPr>
        <p:spPr>
          <a:xfrm>
            <a:off x="10439554" y="4708576"/>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02</a:t>
            </a:r>
            <a:endParaRPr/>
          </a:p>
        </p:txBody>
      </p:sp>
      <p:sp>
        <p:nvSpPr>
          <p:cNvPr id="278" name="Google Shape;278;g35c6bfa1c63_0_138"/>
          <p:cNvSpPr txBox="1"/>
          <p:nvPr/>
        </p:nvSpPr>
        <p:spPr>
          <a:xfrm>
            <a:off x="10439554" y="7412758"/>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03</a:t>
            </a:r>
            <a:endParaRPr/>
          </a:p>
        </p:txBody>
      </p:sp>
      <p:sp>
        <p:nvSpPr>
          <p:cNvPr id="279" name="Google Shape;279;g35c6bfa1c63_0_138"/>
          <p:cNvSpPr txBox="1"/>
          <p:nvPr/>
        </p:nvSpPr>
        <p:spPr>
          <a:xfrm>
            <a:off x="11833249" y="4087717"/>
            <a:ext cx="4923300" cy="2438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Debido a que cada programa de usuario podría ocupar menos memoria física, más programas podrían ejecutarse al mismo tiempo, con un aumento correspondiente en la utilización y el rendimiento de la CPU, pero sin aumento en el tiempo de respuesta.</a:t>
            </a:r>
            <a:endParaRPr/>
          </a:p>
        </p:txBody>
      </p:sp>
      <p:sp>
        <p:nvSpPr>
          <p:cNvPr id="280" name="Google Shape;280;g35c6bfa1c63_0_138"/>
          <p:cNvSpPr txBox="1"/>
          <p:nvPr/>
        </p:nvSpPr>
        <p:spPr>
          <a:xfrm>
            <a:off x="11833249" y="7101875"/>
            <a:ext cx="4923300" cy="1357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Se necesitaría menos E/S para cargar o intercambiar cada programa de usuario en la memoria, por lo que cada programa de usuario se ejecutaría más rápido.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4" name="Shape 284"/>
        <p:cNvGrpSpPr/>
        <p:nvPr/>
      </p:nvGrpSpPr>
      <p:grpSpPr>
        <a:xfrm>
          <a:off x="0" y="0"/>
          <a:ext cx="0" cy="0"/>
          <a:chOff x="0" y="0"/>
          <a:chExt cx="0" cy="0"/>
        </a:xfrm>
      </p:grpSpPr>
      <p:grpSp>
        <p:nvGrpSpPr>
          <p:cNvPr id="285" name="Google Shape;285;g35c6bfa1c63_0_161"/>
          <p:cNvGrpSpPr/>
          <p:nvPr/>
        </p:nvGrpSpPr>
        <p:grpSpPr>
          <a:xfrm>
            <a:off x="2774498" y="2915476"/>
            <a:ext cx="2307946" cy="2307946"/>
            <a:chOff x="0" y="0"/>
            <a:chExt cx="812800" cy="812800"/>
          </a:xfrm>
        </p:grpSpPr>
        <p:sp>
          <p:nvSpPr>
            <p:cNvPr id="286" name="Google Shape;286;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8" name="Google Shape;288;g35c6bfa1c63_0_161"/>
          <p:cNvCxnSpPr/>
          <p:nvPr/>
        </p:nvCxnSpPr>
        <p:spPr>
          <a:xfrm>
            <a:off x="3928470" y="3251178"/>
            <a:ext cx="0" cy="2476500"/>
          </a:xfrm>
          <a:prstGeom prst="straightConnector1">
            <a:avLst/>
          </a:prstGeom>
          <a:noFill/>
          <a:ln cap="flat" cmpd="sng" w="38100">
            <a:solidFill>
              <a:srgbClr val="5CD9C1"/>
            </a:solidFill>
            <a:prstDash val="solid"/>
            <a:round/>
            <a:headEnd len="sm" w="sm" type="none"/>
            <a:tailEnd len="lg" w="lg" type="oval"/>
          </a:ln>
        </p:spPr>
      </p:cxnSp>
      <p:grpSp>
        <p:nvGrpSpPr>
          <p:cNvPr id="289" name="Google Shape;289;g35c6bfa1c63_0_161"/>
          <p:cNvGrpSpPr/>
          <p:nvPr/>
        </p:nvGrpSpPr>
        <p:grpSpPr>
          <a:xfrm>
            <a:off x="3563044" y="2550050"/>
            <a:ext cx="730870" cy="730870"/>
            <a:chOff x="0" y="0"/>
            <a:chExt cx="812800" cy="812800"/>
          </a:xfrm>
        </p:grpSpPr>
        <p:sp>
          <p:nvSpPr>
            <p:cNvPr id="290" name="Google Shape;290;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2" name="Google Shape;292;g35c6bfa1c63_0_161"/>
          <p:cNvCxnSpPr/>
          <p:nvPr/>
        </p:nvCxnSpPr>
        <p:spPr>
          <a:xfrm rot="10800000">
            <a:off x="6536993" y="2614607"/>
            <a:ext cx="0" cy="5659800"/>
          </a:xfrm>
          <a:prstGeom prst="straightConnector1">
            <a:avLst/>
          </a:prstGeom>
          <a:noFill/>
          <a:ln cap="flat" cmpd="sng" w="9525">
            <a:solidFill>
              <a:srgbClr val="FFFFFF"/>
            </a:solidFill>
            <a:prstDash val="lgDash"/>
            <a:round/>
            <a:headEnd len="sm" w="sm" type="none"/>
            <a:tailEnd len="sm" w="sm" type="none"/>
          </a:ln>
        </p:spPr>
      </p:cxnSp>
      <p:cxnSp>
        <p:nvCxnSpPr>
          <p:cNvPr id="293" name="Google Shape;293;g35c6bfa1c63_0_161"/>
          <p:cNvCxnSpPr/>
          <p:nvPr/>
        </p:nvCxnSpPr>
        <p:spPr>
          <a:xfrm>
            <a:off x="9144000" y="3251178"/>
            <a:ext cx="0" cy="2476500"/>
          </a:xfrm>
          <a:prstGeom prst="straightConnector1">
            <a:avLst/>
          </a:prstGeom>
          <a:noFill/>
          <a:ln cap="flat" cmpd="sng" w="38100">
            <a:solidFill>
              <a:srgbClr val="B084CC"/>
            </a:solidFill>
            <a:prstDash val="solid"/>
            <a:round/>
            <a:headEnd len="sm" w="sm" type="none"/>
            <a:tailEnd len="lg" w="lg" type="oval"/>
          </a:ln>
        </p:spPr>
      </p:cxnSp>
      <p:grpSp>
        <p:nvGrpSpPr>
          <p:cNvPr id="294" name="Google Shape;294;g35c6bfa1c63_0_161"/>
          <p:cNvGrpSpPr/>
          <p:nvPr/>
        </p:nvGrpSpPr>
        <p:grpSpPr>
          <a:xfrm>
            <a:off x="7990028" y="2915476"/>
            <a:ext cx="2307946" cy="2307946"/>
            <a:chOff x="0" y="0"/>
            <a:chExt cx="812800" cy="812800"/>
          </a:xfrm>
        </p:grpSpPr>
        <p:sp>
          <p:nvSpPr>
            <p:cNvPr id="295" name="Google Shape;295;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g35c6bfa1c63_0_161"/>
          <p:cNvGrpSpPr/>
          <p:nvPr/>
        </p:nvGrpSpPr>
        <p:grpSpPr>
          <a:xfrm>
            <a:off x="8778574" y="2550050"/>
            <a:ext cx="730870" cy="730870"/>
            <a:chOff x="0" y="0"/>
            <a:chExt cx="812800" cy="812800"/>
          </a:xfrm>
        </p:grpSpPr>
        <p:sp>
          <p:nvSpPr>
            <p:cNvPr id="298" name="Google Shape;298;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0" name="Google Shape;300;g35c6bfa1c63_0_161"/>
          <p:cNvCxnSpPr/>
          <p:nvPr/>
        </p:nvCxnSpPr>
        <p:spPr>
          <a:xfrm rot="10800000">
            <a:off x="11752522" y="2614607"/>
            <a:ext cx="0" cy="5659800"/>
          </a:xfrm>
          <a:prstGeom prst="straightConnector1">
            <a:avLst/>
          </a:prstGeom>
          <a:noFill/>
          <a:ln cap="flat" cmpd="sng" w="9525">
            <a:solidFill>
              <a:srgbClr val="FFFFFF"/>
            </a:solidFill>
            <a:prstDash val="lgDash"/>
            <a:round/>
            <a:headEnd len="sm" w="sm" type="none"/>
            <a:tailEnd len="sm" w="sm" type="none"/>
          </a:ln>
        </p:spPr>
      </p:cxnSp>
      <p:grpSp>
        <p:nvGrpSpPr>
          <p:cNvPr id="301" name="Google Shape;301;g35c6bfa1c63_0_161"/>
          <p:cNvGrpSpPr/>
          <p:nvPr/>
        </p:nvGrpSpPr>
        <p:grpSpPr>
          <a:xfrm>
            <a:off x="13205557" y="2979894"/>
            <a:ext cx="2307946" cy="2307946"/>
            <a:chOff x="0" y="0"/>
            <a:chExt cx="812800" cy="812800"/>
          </a:xfrm>
        </p:grpSpPr>
        <p:sp>
          <p:nvSpPr>
            <p:cNvPr id="302" name="Google Shape;302;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4" name="Google Shape;304;g35c6bfa1c63_0_161"/>
          <p:cNvCxnSpPr/>
          <p:nvPr/>
        </p:nvCxnSpPr>
        <p:spPr>
          <a:xfrm>
            <a:off x="14359530" y="3315597"/>
            <a:ext cx="0" cy="2476500"/>
          </a:xfrm>
          <a:prstGeom prst="straightConnector1">
            <a:avLst/>
          </a:prstGeom>
          <a:noFill/>
          <a:ln cap="flat" cmpd="sng" w="38100">
            <a:solidFill>
              <a:srgbClr val="FF914D"/>
            </a:solidFill>
            <a:prstDash val="solid"/>
            <a:round/>
            <a:headEnd len="sm" w="sm" type="none"/>
            <a:tailEnd len="lg" w="lg" type="oval"/>
          </a:ln>
        </p:spPr>
      </p:cxnSp>
      <p:grpSp>
        <p:nvGrpSpPr>
          <p:cNvPr id="305" name="Google Shape;305;g35c6bfa1c63_0_161"/>
          <p:cNvGrpSpPr/>
          <p:nvPr/>
        </p:nvGrpSpPr>
        <p:grpSpPr>
          <a:xfrm>
            <a:off x="13994104" y="2614468"/>
            <a:ext cx="730870" cy="730870"/>
            <a:chOff x="0" y="0"/>
            <a:chExt cx="812800" cy="812800"/>
          </a:xfrm>
        </p:grpSpPr>
        <p:sp>
          <p:nvSpPr>
            <p:cNvPr id="306" name="Google Shape;306;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g35c6bfa1c63_0_161"/>
          <p:cNvSpPr/>
          <p:nvPr/>
        </p:nvSpPr>
        <p:spPr>
          <a:xfrm>
            <a:off x="3243249" y="3448646"/>
            <a:ext cx="1370442" cy="1370442"/>
          </a:xfrm>
          <a:custGeom>
            <a:rect b="b" l="l" r="r" t="t"/>
            <a:pathLst>
              <a:path extrusionOk="0" h="1370442" w="1370442">
                <a:moveTo>
                  <a:pt x="0" y="0"/>
                </a:moveTo>
                <a:lnTo>
                  <a:pt x="1370442" y="0"/>
                </a:lnTo>
                <a:lnTo>
                  <a:pt x="1370442" y="1370442"/>
                </a:lnTo>
                <a:lnTo>
                  <a:pt x="0" y="1370442"/>
                </a:lnTo>
                <a:lnTo>
                  <a:pt x="0" y="0"/>
                </a:lnTo>
                <a:close/>
              </a:path>
            </a:pathLst>
          </a:custGeom>
          <a:blipFill rotWithShape="1">
            <a:blip r:embed="rId3">
              <a:alphaModFix/>
            </a:blip>
            <a:stretch>
              <a:fillRect b="0" l="0" r="0" t="0"/>
            </a:stretch>
          </a:blipFill>
          <a:ln>
            <a:noFill/>
          </a:ln>
        </p:spPr>
      </p:sp>
      <p:sp>
        <p:nvSpPr>
          <p:cNvPr id="309" name="Google Shape;309;g35c6bfa1c63_0_161"/>
          <p:cNvSpPr/>
          <p:nvPr/>
        </p:nvSpPr>
        <p:spPr>
          <a:xfrm>
            <a:off x="8275258" y="3603585"/>
            <a:ext cx="1737485" cy="931726"/>
          </a:xfrm>
          <a:custGeom>
            <a:rect b="b" l="l" r="r" t="t"/>
            <a:pathLst>
              <a:path extrusionOk="0" h="931726" w="1737485">
                <a:moveTo>
                  <a:pt x="0" y="0"/>
                </a:moveTo>
                <a:lnTo>
                  <a:pt x="1737484" y="0"/>
                </a:lnTo>
                <a:lnTo>
                  <a:pt x="1737484" y="931726"/>
                </a:lnTo>
                <a:lnTo>
                  <a:pt x="0" y="931726"/>
                </a:lnTo>
                <a:lnTo>
                  <a:pt x="0" y="0"/>
                </a:lnTo>
                <a:close/>
              </a:path>
            </a:pathLst>
          </a:custGeom>
          <a:blipFill rotWithShape="1">
            <a:blip r:embed="rId4">
              <a:alphaModFix/>
            </a:blip>
            <a:stretch>
              <a:fillRect b="0" l="0" r="0" t="0"/>
            </a:stretch>
          </a:blipFill>
          <a:ln>
            <a:noFill/>
          </a:ln>
        </p:spPr>
      </p:sp>
      <p:sp>
        <p:nvSpPr>
          <p:cNvPr id="310" name="Google Shape;310;g35c6bfa1c63_0_161"/>
          <p:cNvSpPr/>
          <p:nvPr/>
        </p:nvSpPr>
        <p:spPr>
          <a:xfrm rot="604460">
            <a:off x="13861111" y="3501632"/>
            <a:ext cx="998739" cy="1264227"/>
          </a:xfrm>
          <a:custGeom>
            <a:rect b="b" l="l" r="r" t="t"/>
            <a:pathLst>
              <a:path extrusionOk="0" h="1263690" w="998315">
                <a:moveTo>
                  <a:pt x="0" y="0"/>
                </a:moveTo>
                <a:lnTo>
                  <a:pt x="998315" y="0"/>
                </a:lnTo>
                <a:lnTo>
                  <a:pt x="998315" y="1263690"/>
                </a:lnTo>
                <a:lnTo>
                  <a:pt x="0" y="1263690"/>
                </a:lnTo>
                <a:lnTo>
                  <a:pt x="0" y="0"/>
                </a:lnTo>
                <a:close/>
              </a:path>
            </a:pathLst>
          </a:custGeom>
          <a:blipFill rotWithShape="1">
            <a:blip r:embed="rId5">
              <a:alphaModFix/>
            </a:blip>
            <a:stretch>
              <a:fillRect b="0" l="0" r="0" t="0"/>
            </a:stretch>
          </a:blipFill>
          <a:ln>
            <a:noFill/>
          </a:ln>
        </p:spPr>
      </p:sp>
      <p:sp>
        <p:nvSpPr>
          <p:cNvPr id="311" name="Google Shape;311;g35c6bfa1c63_0_161"/>
          <p:cNvSpPr txBox="1"/>
          <p:nvPr/>
        </p:nvSpPr>
        <p:spPr>
          <a:xfrm>
            <a:off x="3167093" y="1032925"/>
            <a:ext cx="11953800" cy="8847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capacidad de ejecutar un programa que esté sólo parcialmente en la memoria le </a:t>
            </a:r>
            <a:r>
              <a:rPr lang="en-US" sz="2499">
                <a:solidFill>
                  <a:srgbClr val="FFFFFF"/>
                </a:solidFill>
                <a:latin typeface="Montserrat"/>
                <a:ea typeface="Montserrat"/>
                <a:cs typeface="Montserrat"/>
                <a:sym typeface="Montserrat"/>
              </a:rPr>
              <a:t>otorga</a:t>
            </a:r>
            <a:r>
              <a:rPr b="0" i="0" lang="en-US" sz="2499" u="none" cap="none" strike="noStrike">
                <a:solidFill>
                  <a:srgbClr val="FFFFFF"/>
                </a:solidFill>
                <a:latin typeface="Montserrat"/>
                <a:ea typeface="Montserrat"/>
                <a:cs typeface="Montserrat"/>
                <a:sym typeface="Montserrat"/>
              </a:rPr>
              <a:t> muchos beneficios</a:t>
            </a:r>
            <a:endParaRPr/>
          </a:p>
        </p:txBody>
      </p:sp>
      <p:sp>
        <p:nvSpPr>
          <p:cNvPr id="312" name="Google Shape;312;g35c6bfa1c63_0_161"/>
          <p:cNvSpPr txBox="1"/>
          <p:nvPr/>
        </p:nvSpPr>
        <p:spPr>
          <a:xfrm>
            <a:off x="1783425" y="6013306"/>
            <a:ext cx="4290000" cy="3509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Un programa ya no estaría limitado por la cantidad de memoria física disponible. Los usuarios podrían escribir programas para un espacio de direcciones virtuales extremadamente grande, simplificando la tarea de programación.</a:t>
            </a:r>
            <a:endParaRPr/>
          </a:p>
        </p:txBody>
      </p:sp>
      <p:sp>
        <p:nvSpPr>
          <p:cNvPr id="313" name="Google Shape;313;g35c6bfa1c63_0_161"/>
          <p:cNvSpPr txBox="1"/>
          <p:nvPr/>
        </p:nvSpPr>
        <p:spPr>
          <a:xfrm>
            <a:off x="3638372" y="2715657"/>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314" name="Google Shape;314;g35c6bfa1c63_0_161"/>
          <p:cNvSpPr txBox="1"/>
          <p:nvPr/>
        </p:nvSpPr>
        <p:spPr>
          <a:xfrm>
            <a:off x="6998955" y="6013306"/>
            <a:ext cx="4290000" cy="3509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Debido a que cada programa de usuario podría ocupar menos memoria física, más programas podrían ejecutarse al mismo tiempo, con un aumento correspondiente en la utilización y el rendimiento de la CPU, pero sin aumento en el tiempo de respuesta.</a:t>
            </a:r>
            <a:endParaRPr/>
          </a:p>
        </p:txBody>
      </p:sp>
      <p:sp>
        <p:nvSpPr>
          <p:cNvPr id="315" name="Google Shape;315;g35c6bfa1c63_0_161"/>
          <p:cNvSpPr txBox="1"/>
          <p:nvPr/>
        </p:nvSpPr>
        <p:spPr>
          <a:xfrm>
            <a:off x="8853901" y="2715647"/>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B084CC"/>
                </a:solidFill>
                <a:latin typeface="Arial"/>
                <a:ea typeface="Arial"/>
                <a:cs typeface="Arial"/>
                <a:sym typeface="Arial"/>
              </a:rPr>
              <a:t>02</a:t>
            </a:r>
            <a:endParaRPr/>
          </a:p>
        </p:txBody>
      </p:sp>
      <p:sp>
        <p:nvSpPr>
          <p:cNvPr id="316" name="Google Shape;316;g35c6bfa1c63_0_161"/>
          <p:cNvSpPr txBox="1"/>
          <p:nvPr/>
        </p:nvSpPr>
        <p:spPr>
          <a:xfrm>
            <a:off x="12214485" y="6077725"/>
            <a:ext cx="4290000" cy="230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Se necesitaría menos E/S para cargar o intercambiar cada programa de usuario en la memoria, por lo que cada programa de usuario se ejecutaría más rápido.</a:t>
            </a:r>
            <a:endParaRPr/>
          </a:p>
        </p:txBody>
      </p:sp>
      <p:sp>
        <p:nvSpPr>
          <p:cNvPr id="317" name="Google Shape;317;g35c6bfa1c63_0_161"/>
          <p:cNvSpPr txBox="1"/>
          <p:nvPr/>
        </p:nvSpPr>
        <p:spPr>
          <a:xfrm>
            <a:off x="14069431" y="2780066"/>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FF914D"/>
                </a:solidFill>
                <a:latin typeface="Arial"/>
                <a:ea typeface="Arial"/>
                <a:cs typeface="Arial"/>
                <a:sym typeface="Arial"/>
              </a:rPr>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1" name="Shape 321"/>
        <p:cNvGrpSpPr/>
        <p:nvPr/>
      </p:nvGrpSpPr>
      <p:grpSpPr>
        <a:xfrm>
          <a:off x="0" y="0"/>
          <a:ext cx="0" cy="0"/>
          <a:chOff x="0" y="0"/>
          <a:chExt cx="0" cy="0"/>
        </a:xfrm>
      </p:grpSpPr>
      <p:sp>
        <p:nvSpPr>
          <p:cNvPr id="322" name="Google Shape;322;g35c6bfa1c63_0_197"/>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23" name="Google Shape;323;g35c6bfa1c63_0_197"/>
          <p:cNvGrpSpPr/>
          <p:nvPr/>
        </p:nvGrpSpPr>
        <p:grpSpPr>
          <a:xfrm>
            <a:off x="9767922" y="1823508"/>
            <a:ext cx="7491663" cy="6531530"/>
            <a:chOff x="0" y="-28575"/>
            <a:chExt cx="1973100" cy="1720227"/>
          </a:xfrm>
        </p:grpSpPr>
        <p:sp>
          <p:nvSpPr>
            <p:cNvPr id="324" name="Google Shape;324;g35c6bfa1c63_0_197"/>
            <p:cNvSpPr/>
            <p:nvPr/>
          </p:nvSpPr>
          <p:spPr>
            <a:xfrm>
              <a:off x="0" y="0"/>
              <a:ext cx="1973038" cy="1691652"/>
            </a:xfrm>
            <a:custGeom>
              <a:rect b="b" l="l" r="r" t="t"/>
              <a:pathLst>
                <a:path extrusionOk="0" h="1691652" w="1973038">
                  <a:moveTo>
                    <a:pt x="52706" y="0"/>
                  </a:moveTo>
                  <a:lnTo>
                    <a:pt x="1920332" y="0"/>
                  </a:lnTo>
                  <a:cubicBezTo>
                    <a:pt x="1949441" y="0"/>
                    <a:pt x="1973038" y="23597"/>
                    <a:pt x="1973038" y="52706"/>
                  </a:cubicBezTo>
                  <a:lnTo>
                    <a:pt x="1973038" y="1638947"/>
                  </a:lnTo>
                  <a:cubicBezTo>
                    <a:pt x="1973038" y="1652925"/>
                    <a:pt x="1967485" y="1666331"/>
                    <a:pt x="1957601" y="1676215"/>
                  </a:cubicBezTo>
                  <a:cubicBezTo>
                    <a:pt x="1947717" y="1686099"/>
                    <a:pt x="1934311" y="1691652"/>
                    <a:pt x="1920332" y="1691652"/>
                  </a:cubicBezTo>
                  <a:lnTo>
                    <a:pt x="52706" y="1691652"/>
                  </a:lnTo>
                  <a:cubicBezTo>
                    <a:pt x="38727" y="1691652"/>
                    <a:pt x="25321" y="1686099"/>
                    <a:pt x="15437" y="1676215"/>
                  </a:cubicBezTo>
                  <a:cubicBezTo>
                    <a:pt x="5553" y="1666331"/>
                    <a:pt x="0" y="1652925"/>
                    <a:pt x="0" y="1638947"/>
                  </a:cubicBezTo>
                  <a:lnTo>
                    <a:pt x="0" y="52706"/>
                  </a:lnTo>
                  <a:cubicBezTo>
                    <a:pt x="0" y="38727"/>
                    <a:pt x="5553" y="25321"/>
                    <a:pt x="15437" y="15437"/>
                  </a:cubicBezTo>
                  <a:cubicBezTo>
                    <a:pt x="25321" y="5553"/>
                    <a:pt x="38727" y="0"/>
                    <a:pt x="527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5c6bfa1c63_0_197"/>
            <p:cNvSpPr txBox="1"/>
            <p:nvPr/>
          </p:nvSpPr>
          <p:spPr>
            <a:xfrm>
              <a:off x="0" y="-28575"/>
              <a:ext cx="1973100" cy="172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g35c6bfa1c63_0_197"/>
          <p:cNvGrpSpPr/>
          <p:nvPr/>
        </p:nvGrpSpPr>
        <p:grpSpPr>
          <a:xfrm>
            <a:off x="1028700" y="1055019"/>
            <a:ext cx="8476017" cy="8068519"/>
            <a:chOff x="0" y="-28575"/>
            <a:chExt cx="2232352" cy="2125028"/>
          </a:xfrm>
        </p:grpSpPr>
        <p:sp>
          <p:nvSpPr>
            <p:cNvPr id="327" name="Google Shape;327;g35c6bfa1c63_0_197"/>
            <p:cNvSpPr/>
            <p:nvPr/>
          </p:nvSpPr>
          <p:spPr>
            <a:xfrm>
              <a:off x="0" y="0"/>
              <a:ext cx="2232352" cy="2096453"/>
            </a:xfrm>
            <a:custGeom>
              <a:rect b="b" l="l" r="r" t="t"/>
              <a:pathLst>
                <a:path extrusionOk="0" h="2096453" w="2232352">
                  <a:moveTo>
                    <a:pt x="46583" y="0"/>
                  </a:moveTo>
                  <a:lnTo>
                    <a:pt x="2185769" y="0"/>
                  </a:lnTo>
                  <a:cubicBezTo>
                    <a:pt x="2198124" y="0"/>
                    <a:pt x="2209972" y="4908"/>
                    <a:pt x="2218708" y="13644"/>
                  </a:cubicBezTo>
                  <a:cubicBezTo>
                    <a:pt x="2227444" y="22380"/>
                    <a:pt x="2232352" y="34229"/>
                    <a:pt x="2232352" y="46583"/>
                  </a:cubicBezTo>
                  <a:lnTo>
                    <a:pt x="2232352" y="2049870"/>
                  </a:lnTo>
                  <a:cubicBezTo>
                    <a:pt x="2232352" y="2075597"/>
                    <a:pt x="2211496" y="2096453"/>
                    <a:pt x="2185769" y="2096453"/>
                  </a:cubicBezTo>
                  <a:lnTo>
                    <a:pt x="46583" y="2096453"/>
                  </a:lnTo>
                  <a:cubicBezTo>
                    <a:pt x="34229" y="2096453"/>
                    <a:pt x="22380" y="2091545"/>
                    <a:pt x="13644" y="2082809"/>
                  </a:cubicBezTo>
                  <a:cubicBezTo>
                    <a:pt x="4908" y="2074073"/>
                    <a:pt x="0" y="2062225"/>
                    <a:pt x="0" y="2049870"/>
                  </a:cubicBezTo>
                  <a:lnTo>
                    <a:pt x="0" y="46583"/>
                  </a:lnTo>
                  <a:cubicBezTo>
                    <a:pt x="0" y="20856"/>
                    <a:pt x="20856" y="0"/>
                    <a:pt x="4658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5c6bfa1c63_0_197"/>
            <p:cNvSpPr txBox="1"/>
            <p:nvPr/>
          </p:nvSpPr>
          <p:spPr>
            <a:xfrm>
              <a:off x="0" y="-28575"/>
              <a:ext cx="22323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g35c6bfa1c63_0_197"/>
          <p:cNvSpPr/>
          <p:nvPr/>
        </p:nvSpPr>
        <p:spPr>
          <a:xfrm>
            <a:off x="10273204" y="2557363"/>
            <a:ext cx="6480814" cy="5172273"/>
          </a:xfrm>
          <a:custGeom>
            <a:rect b="b" l="l" r="r" t="t"/>
            <a:pathLst>
              <a:path extrusionOk="0" h="5172273" w="6480814">
                <a:moveTo>
                  <a:pt x="0" y="0"/>
                </a:moveTo>
                <a:lnTo>
                  <a:pt x="6480814" y="0"/>
                </a:lnTo>
                <a:lnTo>
                  <a:pt x="6480814" y="5172274"/>
                </a:lnTo>
                <a:lnTo>
                  <a:pt x="0" y="5172274"/>
                </a:lnTo>
                <a:lnTo>
                  <a:pt x="0" y="0"/>
                </a:lnTo>
                <a:close/>
              </a:path>
            </a:pathLst>
          </a:custGeom>
          <a:blipFill rotWithShape="1">
            <a:blip r:embed="rId4">
              <a:alphaModFix/>
            </a:blip>
            <a:stretch>
              <a:fillRect b="0" l="0" r="0" t="0"/>
            </a:stretch>
          </a:blipFill>
          <a:ln>
            <a:noFill/>
          </a:ln>
        </p:spPr>
      </p:sp>
      <p:sp>
        <p:nvSpPr>
          <p:cNvPr id="330" name="Google Shape;330;g35c6bfa1c63_0_197"/>
          <p:cNvSpPr txBox="1"/>
          <p:nvPr/>
        </p:nvSpPr>
        <p:spPr>
          <a:xfrm>
            <a:off x="1454160" y="1497648"/>
            <a:ext cx="74406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implica la separación de la memoria lógica, tal como la perciben los usuarios, de la memoria física. Esta separación permite proporcionar una memoria virtual extremadamente grande a los programadores cuando solo hay disponible una memoria física más pequeña.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facilita mucho la tarea de programación, porque el programador ya no necesita preocuparse por la cantidad de memoria física disponible; en cambio, puede concentrarse en el problema que debe programarse.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4" name="Shape 334"/>
        <p:cNvGrpSpPr/>
        <p:nvPr/>
      </p:nvGrpSpPr>
      <p:grpSpPr>
        <a:xfrm>
          <a:off x="0" y="0"/>
          <a:ext cx="0" cy="0"/>
          <a:chOff x="0" y="0"/>
          <a:chExt cx="0" cy="0"/>
        </a:xfrm>
      </p:grpSpPr>
      <p:sp>
        <p:nvSpPr>
          <p:cNvPr id="335" name="Google Shape;335;g35c6bfa1c63_0_209"/>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36" name="Google Shape;336;g35c6bfa1c63_0_209"/>
          <p:cNvGrpSpPr/>
          <p:nvPr/>
        </p:nvGrpSpPr>
        <p:grpSpPr>
          <a:xfrm>
            <a:off x="1028700" y="1055019"/>
            <a:ext cx="7217508" cy="8068519"/>
            <a:chOff x="0" y="-28575"/>
            <a:chExt cx="1900895" cy="2125028"/>
          </a:xfrm>
        </p:grpSpPr>
        <p:sp>
          <p:nvSpPr>
            <p:cNvPr id="337" name="Google Shape;337;g35c6bfa1c63_0_209"/>
            <p:cNvSpPr/>
            <p:nvPr/>
          </p:nvSpPr>
          <p:spPr>
            <a:xfrm>
              <a:off x="0" y="0"/>
              <a:ext cx="1900895" cy="2096453"/>
            </a:xfrm>
            <a:custGeom>
              <a:rect b="b" l="l" r="r" t="t"/>
              <a:pathLst>
                <a:path extrusionOk="0" h="2096453" w="1900895">
                  <a:moveTo>
                    <a:pt x="54706" y="0"/>
                  </a:moveTo>
                  <a:lnTo>
                    <a:pt x="1846189" y="0"/>
                  </a:lnTo>
                  <a:cubicBezTo>
                    <a:pt x="1876402" y="0"/>
                    <a:pt x="1900895" y="24493"/>
                    <a:pt x="1900895" y="54706"/>
                  </a:cubicBezTo>
                  <a:lnTo>
                    <a:pt x="1900895" y="2041747"/>
                  </a:lnTo>
                  <a:cubicBezTo>
                    <a:pt x="1900895" y="2071961"/>
                    <a:pt x="1876402" y="2096453"/>
                    <a:pt x="1846189" y="2096453"/>
                  </a:cubicBezTo>
                  <a:lnTo>
                    <a:pt x="54706" y="2096453"/>
                  </a:lnTo>
                  <a:cubicBezTo>
                    <a:pt x="40197" y="2096453"/>
                    <a:pt x="26282" y="2090690"/>
                    <a:pt x="16023" y="2080430"/>
                  </a:cubicBezTo>
                  <a:cubicBezTo>
                    <a:pt x="5764" y="2070171"/>
                    <a:pt x="0" y="2056256"/>
                    <a:pt x="0" y="2041747"/>
                  </a:cubicBezTo>
                  <a:lnTo>
                    <a:pt x="0" y="54706"/>
                  </a:lnTo>
                  <a:cubicBezTo>
                    <a:pt x="0" y="40197"/>
                    <a:pt x="5764" y="26282"/>
                    <a:pt x="16023" y="16023"/>
                  </a:cubicBezTo>
                  <a:cubicBezTo>
                    <a:pt x="26282" y="5764"/>
                    <a:pt x="40197" y="0"/>
                    <a:pt x="547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5c6bfa1c63_0_209"/>
            <p:cNvSpPr txBox="1"/>
            <p:nvPr/>
          </p:nvSpPr>
          <p:spPr>
            <a:xfrm>
              <a:off x="0" y="-28575"/>
              <a:ext cx="19008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9" name="Google Shape;339;g35c6bfa1c63_0_209"/>
          <p:cNvGrpSpPr/>
          <p:nvPr/>
        </p:nvGrpSpPr>
        <p:grpSpPr>
          <a:xfrm>
            <a:off x="8683158" y="1055019"/>
            <a:ext cx="8476017" cy="8068519"/>
            <a:chOff x="0" y="-28575"/>
            <a:chExt cx="2232352" cy="2125028"/>
          </a:xfrm>
        </p:grpSpPr>
        <p:sp>
          <p:nvSpPr>
            <p:cNvPr id="340" name="Google Shape;340;g35c6bfa1c63_0_209"/>
            <p:cNvSpPr/>
            <p:nvPr/>
          </p:nvSpPr>
          <p:spPr>
            <a:xfrm>
              <a:off x="0" y="0"/>
              <a:ext cx="2232352" cy="2096453"/>
            </a:xfrm>
            <a:custGeom>
              <a:rect b="b" l="l" r="r" t="t"/>
              <a:pathLst>
                <a:path extrusionOk="0" h="2096453" w="2232352">
                  <a:moveTo>
                    <a:pt x="46583" y="0"/>
                  </a:moveTo>
                  <a:lnTo>
                    <a:pt x="2185769" y="0"/>
                  </a:lnTo>
                  <a:cubicBezTo>
                    <a:pt x="2198124" y="0"/>
                    <a:pt x="2209972" y="4908"/>
                    <a:pt x="2218708" y="13644"/>
                  </a:cubicBezTo>
                  <a:cubicBezTo>
                    <a:pt x="2227444" y="22380"/>
                    <a:pt x="2232352" y="34229"/>
                    <a:pt x="2232352" y="46583"/>
                  </a:cubicBezTo>
                  <a:lnTo>
                    <a:pt x="2232352" y="2049870"/>
                  </a:lnTo>
                  <a:cubicBezTo>
                    <a:pt x="2232352" y="2075597"/>
                    <a:pt x="2211496" y="2096453"/>
                    <a:pt x="2185769" y="2096453"/>
                  </a:cubicBezTo>
                  <a:lnTo>
                    <a:pt x="46583" y="2096453"/>
                  </a:lnTo>
                  <a:cubicBezTo>
                    <a:pt x="34229" y="2096453"/>
                    <a:pt x="22380" y="2091545"/>
                    <a:pt x="13644" y="2082809"/>
                  </a:cubicBezTo>
                  <a:cubicBezTo>
                    <a:pt x="4908" y="2074073"/>
                    <a:pt x="0" y="2062225"/>
                    <a:pt x="0" y="2049870"/>
                  </a:cubicBezTo>
                  <a:lnTo>
                    <a:pt x="0" y="46583"/>
                  </a:lnTo>
                  <a:cubicBezTo>
                    <a:pt x="0" y="20856"/>
                    <a:pt x="20856" y="0"/>
                    <a:pt x="4658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5c6bfa1c63_0_209"/>
            <p:cNvSpPr txBox="1"/>
            <p:nvPr/>
          </p:nvSpPr>
          <p:spPr>
            <a:xfrm>
              <a:off x="0" y="-28575"/>
              <a:ext cx="22323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2" name="Google Shape;342;g35c6bfa1c63_0_209"/>
          <p:cNvSpPr/>
          <p:nvPr/>
        </p:nvSpPr>
        <p:spPr>
          <a:xfrm>
            <a:off x="1760405" y="1613487"/>
            <a:ext cx="5754051" cy="7060027"/>
          </a:xfrm>
          <a:custGeom>
            <a:rect b="b" l="l" r="r" t="t"/>
            <a:pathLst>
              <a:path extrusionOk="0" h="7060027" w="5754051">
                <a:moveTo>
                  <a:pt x="0" y="0"/>
                </a:moveTo>
                <a:lnTo>
                  <a:pt x="5754051" y="0"/>
                </a:lnTo>
                <a:lnTo>
                  <a:pt x="5754051" y="7060026"/>
                </a:lnTo>
                <a:lnTo>
                  <a:pt x="0" y="7060026"/>
                </a:lnTo>
                <a:lnTo>
                  <a:pt x="0" y="0"/>
                </a:lnTo>
                <a:close/>
              </a:path>
            </a:pathLst>
          </a:custGeom>
          <a:blipFill rotWithShape="1">
            <a:blip r:embed="rId4">
              <a:alphaModFix/>
            </a:blip>
            <a:stretch>
              <a:fillRect b="0" l="0" r="0" t="0"/>
            </a:stretch>
          </a:blipFill>
          <a:ln>
            <a:noFill/>
          </a:ln>
        </p:spPr>
      </p:sp>
      <p:sp>
        <p:nvSpPr>
          <p:cNvPr id="343" name="Google Shape;343;g35c6bfa1c63_0_209"/>
          <p:cNvSpPr txBox="1"/>
          <p:nvPr/>
        </p:nvSpPr>
        <p:spPr>
          <a:xfrm>
            <a:off x="9144000" y="1497648"/>
            <a:ext cx="7440600" cy="7683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espacio de direcciones virtuales de un proceso se refiere a la vista lógica (o virtual) de cómo se almacena un proceso en la memoria. Normalmente, esta visión es que un proceso comienza en una determinada dirección lógica (por ejemplo, la dirección 0) y existe en una memoria contigua.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física puede estar organizada en marcos de página y los marcos de página físicos asignados a un proceso pueden no ser contiguos. Depende de la unidad de administración de memoria (MMU) asignar páginas lógicas a marcos de páginas físicas en la memoria.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7" name="Shape 347"/>
        <p:cNvGrpSpPr/>
        <p:nvPr/>
      </p:nvGrpSpPr>
      <p:grpSpPr>
        <a:xfrm>
          <a:off x="0" y="0"/>
          <a:ext cx="0" cy="0"/>
          <a:chOff x="0" y="0"/>
          <a:chExt cx="0" cy="0"/>
        </a:xfrm>
      </p:grpSpPr>
      <p:sp>
        <p:nvSpPr>
          <p:cNvPr id="348" name="Google Shape;348;g35c6bfa1c63_0_221"/>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49" name="Google Shape;349;g35c6bfa1c63_0_221"/>
          <p:cNvGrpSpPr/>
          <p:nvPr/>
        </p:nvGrpSpPr>
        <p:grpSpPr>
          <a:xfrm>
            <a:off x="789544" y="3989730"/>
            <a:ext cx="7467170" cy="5146721"/>
            <a:chOff x="0" y="-28575"/>
            <a:chExt cx="1966649" cy="1355506"/>
          </a:xfrm>
        </p:grpSpPr>
        <p:sp>
          <p:nvSpPr>
            <p:cNvPr id="350" name="Google Shape;350;g35c6bfa1c63_0_221"/>
            <p:cNvSpPr/>
            <p:nvPr/>
          </p:nvSpPr>
          <p:spPr>
            <a:xfrm>
              <a:off x="0" y="0"/>
              <a:ext cx="1966649" cy="1326931"/>
            </a:xfrm>
            <a:custGeom>
              <a:rect b="b" l="l" r="r" t="t"/>
              <a:pathLst>
                <a:path extrusionOk="0" h="1326931" w="1966649">
                  <a:moveTo>
                    <a:pt x="52877" y="0"/>
                  </a:moveTo>
                  <a:lnTo>
                    <a:pt x="1913772" y="0"/>
                  </a:lnTo>
                  <a:cubicBezTo>
                    <a:pt x="1927796" y="0"/>
                    <a:pt x="1941245" y="5571"/>
                    <a:pt x="1951162" y="15487"/>
                  </a:cubicBezTo>
                  <a:cubicBezTo>
                    <a:pt x="1961078" y="25404"/>
                    <a:pt x="1966649" y="38853"/>
                    <a:pt x="1966649" y="52877"/>
                  </a:cubicBezTo>
                  <a:lnTo>
                    <a:pt x="1966649" y="1274054"/>
                  </a:lnTo>
                  <a:cubicBezTo>
                    <a:pt x="1966649" y="1303257"/>
                    <a:pt x="1942975" y="1326931"/>
                    <a:pt x="1913772" y="1326931"/>
                  </a:cubicBezTo>
                  <a:lnTo>
                    <a:pt x="52877" y="1326931"/>
                  </a:lnTo>
                  <a:cubicBezTo>
                    <a:pt x="38853" y="1326931"/>
                    <a:pt x="25404" y="1321360"/>
                    <a:pt x="15487" y="1311443"/>
                  </a:cubicBezTo>
                  <a:cubicBezTo>
                    <a:pt x="5571" y="1301527"/>
                    <a:pt x="0" y="1288078"/>
                    <a:pt x="0" y="1274054"/>
                  </a:cubicBezTo>
                  <a:lnTo>
                    <a:pt x="0" y="52877"/>
                  </a:lnTo>
                  <a:cubicBezTo>
                    <a:pt x="0" y="38853"/>
                    <a:pt x="5571" y="25404"/>
                    <a:pt x="15487" y="15487"/>
                  </a:cubicBezTo>
                  <a:cubicBezTo>
                    <a:pt x="25404" y="5571"/>
                    <a:pt x="38853" y="0"/>
                    <a:pt x="5287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5c6bfa1c63_0_221"/>
            <p:cNvSpPr txBox="1"/>
            <p:nvPr/>
          </p:nvSpPr>
          <p:spPr>
            <a:xfrm>
              <a:off x="0" y="-28575"/>
              <a:ext cx="1966500" cy="1355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g35c6bfa1c63_0_221"/>
          <p:cNvGrpSpPr/>
          <p:nvPr/>
        </p:nvGrpSpPr>
        <p:grpSpPr>
          <a:xfrm>
            <a:off x="8544759" y="1042088"/>
            <a:ext cx="8954229" cy="8094379"/>
            <a:chOff x="0" y="-28575"/>
            <a:chExt cx="2358300" cy="2131839"/>
          </a:xfrm>
        </p:grpSpPr>
        <p:sp>
          <p:nvSpPr>
            <p:cNvPr id="353" name="Google Shape;353;g35c6bfa1c63_0_221"/>
            <p:cNvSpPr/>
            <p:nvPr/>
          </p:nvSpPr>
          <p:spPr>
            <a:xfrm>
              <a:off x="0" y="0"/>
              <a:ext cx="2358175" cy="2103264"/>
            </a:xfrm>
            <a:custGeom>
              <a:rect b="b" l="l" r="r" t="t"/>
              <a:pathLst>
                <a:path extrusionOk="0" h="2103264" w="2358175">
                  <a:moveTo>
                    <a:pt x="44098" y="0"/>
                  </a:moveTo>
                  <a:lnTo>
                    <a:pt x="2314078" y="0"/>
                  </a:lnTo>
                  <a:cubicBezTo>
                    <a:pt x="2325773" y="0"/>
                    <a:pt x="2336990" y="4646"/>
                    <a:pt x="2345260" y="12916"/>
                  </a:cubicBezTo>
                  <a:cubicBezTo>
                    <a:pt x="2353529" y="21186"/>
                    <a:pt x="2358175" y="32402"/>
                    <a:pt x="2358175" y="44098"/>
                  </a:cubicBezTo>
                  <a:lnTo>
                    <a:pt x="2358175" y="2059167"/>
                  </a:lnTo>
                  <a:cubicBezTo>
                    <a:pt x="2358175" y="2083521"/>
                    <a:pt x="2338432" y="2103264"/>
                    <a:pt x="2314078" y="2103264"/>
                  </a:cubicBezTo>
                  <a:lnTo>
                    <a:pt x="44098" y="2103264"/>
                  </a:lnTo>
                  <a:cubicBezTo>
                    <a:pt x="32402" y="2103264"/>
                    <a:pt x="21186" y="2098618"/>
                    <a:pt x="12916" y="2090349"/>
                  </a:cubicBezTo>
                  <a:cubicBezTo>
                    <a:pt x="4646" y="2082079"/>
                    <a:pt x="0" y="2070862"/>
                    <a:pt x="0" y="2059167"/>
                  </a:cubicBezTo>
                  <a:lnTo>
                    <a:pt x="0" y="44098"/>
                  </a:lnTo>
                  <a:cubicBezTo>
                    <a:pt x="0" y="32402"/>
                    <a:pt x="4646" y="21186"/>
                    <a:pt x="12916" y="12916"/>
                  </a:cubicBezTo>
                  <a:cubicBezTo>
                    <a:pt x="21186" y="4646"/>
                    <a:pt x="32402" y="0"/>
                    <a:pt x="4409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5c6bfa1c63_0_221"/>
            <p:cNvSpPr txBox="1"/>
            <p:nvPr/>
          </p:nvSpPr>
          <p:spPr>
            <a:xfrm>
              <a:off x="0" y="-28575"/>
              <a:ext cx="23583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5" name="Google Shape;355;g35c6bfa1c63_0_221"/>
          <p:cNvSpPr/>
          <p:nvPr/>
        </p:nvSpPr>
        <p:spPr>
          <a:xfrm>
            <a:off x="1252048" y="4383645"/>
            <a:ext cx="6258988" cy="4467353"/>
          </a:xfrm>
          <a:custGeom>
            <a:rect b="b" l="l" r="r" t="t"/>
            <a:pathLst>
              <a:path extrusionOk="0" h="4467353" w="6258988">
                <a:moveTo>
                  <a:pt x="0" y="0"/>
                </a:moveTo>
                <a:lnTo>
                  <a:pt x="6258988" y="0"/>
                </a:lnTo>
                <a:lnTo>
                  <a:pt x="6258988" y="4467353"/>
                </a:lnTo>
                <a:lnTo>
                  <a:pt x="0" y="4467353"/>
                </a:lnTo>
                <a:lnTo>
                  <a:pt x="0" y="0"/>
                </a:lnTo>
                <a:close/>
              </a:path>
            </a:pathLst>
          </a:custGeom>
          <a:blipFill rotWithShape="1">
            <a:blip r:embed="rId4">
              <a:alphaModFix/>
            </a:blip>
            <a:stretch>
              <a:fillRect b="0" l="0" r="0" t="0"/>
            </a:stretch>
          </a:blipFill>
          <a:ln>
            <a:noFill/>
          </a:ln>
        </p:spPr>
      </p:sp>
      <p:sp>
        <p:nvSpPr>
          <p:cNvPr id="356" name="Google Shape;356;g35c6bfa1c63_0_221"/>
          <p:cNvSpPr txBox="1"/>
          <p:nvPr/>
        </p:nvSpPr>
        <p:spPr>
          <a:xfrm>
            <a:off x="9035840" y="1926273"/>
            <a:ext cx="79716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Considere un programa que comienza con una lista de opciones disponibles entre las que el usuario debe seleccionar. Cargar todo el programa en la memoria da como resultado la carga del código ejecutable para todas las opciones, independientemente de si el usuario finalmente selecciona una opción o no.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Una estrategia alternativa es cargar inicialmente las páginas sólo cuando sean necesarias. Esta técnica se conoce como paginación por demanda y se usa comúnmente en sistemas de memoria virtual.</a:t>
            </a:r>
            <a:endParaRPr/>
          </a:p>
        </p:txBody>
      </p:sp>
      <p:sp>
        <p:nvSpPr>
          <p:cNvPr id="357" name="Google Shape;357;g35c6bfa1c63_0_221"/>
          <p:cNvSpPr txBox="1"/>
          <p:nvPr/>
        </p:nvSpPr>
        <p:spPr>
          <a:xfrm>
            <a:off x="1028700" y="1833381"/>
            <a:ext cx="70923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PAGINACIÓN POR DEMANDA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1" name="Shape 361"/>
        <p:cNvGrpSpPr/>
        <p:nvPr/>
      </p:nvGrpSpPr>
      <p:grpSpPr>
        <a:xfrm>
          <a:off x="0" y="0"/>
          <a:ext cx="0" cy="0"/>
          <a:chOff x="0" y="0"/>
          <a:chExt cx="0" cy="0"/>
        </a:xfrm>
      </p:grpSpPr>
      <p:sp>
        <p:nvSpPr>
          <p:cNvPr id="362" name="Google Shape;362;g35c6bfa1c63_0_23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63" name="Google Shape;363;g35c6bfa1c63_0_234"/>
          <p:cNvGrpSpPr/>
          <p:nvPr/>
        </p:nvGrpSpPr>
        <p:grpSpPr>
          <a:xfrm>
            <a:off x="9392183" y="1042088"/>
            <a:ext cx="8085567" cy="5793367"/>
            <a:chOff x="0" y="-28575"/>
            <a:chExt cx="2129518" cy="1525815"/>
          </a:xfrm>
        </p:grpSpPr>
        <p:sp>
          <p:nvSpPr>
            <p:cNvPr id="364" name="Google Shape;364;g35c6bfa1c63_0_234"/>
            <p:cNvSpPr/>
            <p:nvPr/>
          </p:nvSpPr>
          <p:spPr>
            <a:xfrm>
              <a:off x="0" y="0"/>
              <a:ext cx="2129518" cy="1497240"/>
            </a:xfrm>
            <a:custGeom>
              <a:rect b="b" l="l" r="r" t="t"/>
              <a:pathLst>
                <a:path extrusionOk="0" h="1497240" w="2129518">
                  <a:moveTo>
                    <a:pt x="48833" y="0"/>
                  </a:moveTo>
                  <a:lnTo>
                    <a:pt x="2080685" y="0"/>
                  </a:lnTo>
                  <a:cubicBezTo>
                    <a:pt x="2107655" y="0"/>
                    <a:pt x="2129518" y="21863"/>
                    <a:pt x="2129518" y="48833"/>
                  </a:cubicBezTo>
                  <a:lnTo>
                    <a:pt x="2129518" y="1448407"/>
                  </a:lnTo>
                  <a:cubicBezTo>
                    <a:pt x="2129518" y="1475377"/>
                    <a:pt x="2107655" y="1497240"/>
                    <a:pt x="2080685" y="1497240"/>
                  </a:cubicBezTo>
                  <a:lnTo>
                    <a:pt x="48833" y="1497240"/>
                  </a:lnTo>
                  <a:cubicBezTo>
                    <a:pt x="21863" y="1497240"/>
                    <a:pt x="0" y="1475377"/>
                    <a:pt x="0" y="1448407"/>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5c6bfa1c63_0_234"/>
            <p:cNvSpPr txBox="1"/>
            <p:nvPr/>
          </p:nvSpPr>
          <p:spPr>
            <a:xfrm>
              <a:off x="0" y="-28575"/>
              <a:ext cx="2129400" cy="152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g35c6bfa1c63_0_234"/>
          <p:cNvGrpSpPr/>
          <p:nvPr/>
        </p:nvGrpSpPr>
        <p:grpSpPr>
          <a:xfrm>
            <a:off x="810304" y="1042088"/>
            <a:ext cx="8191546" cy="8094379"/>
            <a:chOff x="0" y="-28575"/>
            <a:chExt cx="2157430" cy="2131839"/>
          </a:xfrm>
        </p:grpSpPr>
        <p:sp>
          <p:nvSpPr>
            <p:cNvPr id="367" name="Google Shape;367;g35c6bfa1c63_0_234"/>
            <p:cNvSpPr/>
            <p:nvPr/>
          </p:nvSpPr>
          <p:spPr>
            <a:xfrm>
              <a:off x="0" y="0"/>
              <a:ext cx="2157430" cy="2103264"/>
            </a:xfrm>
            <a:custGeom>
              <a:rect b="b" l="l" r="r" t="t"/>
              <a:pathLst>
                <a:path extrusionOk="0" h="2103264" w="2157430">
                  <a:moveTo>
                    <a:pt x="48201" y="0"/>
                  </a:moveTo>
                  <a:lnTo>
                    <a:pt x="2109229" y="0"/>
                  </a:lnTo>
                  <a:cubicBezTo>
                    <a:pt x="2122013" y="0"/>
                    <a:pt x="2134273" y="5078"/>
                    <a:pt x="2143312" y="14118"/>
                  </a:cubicBezTo>
                  <a:cubicBezTo>
                    <a:pt x="2152351" y="23157"/>
                    <a:pt x="2157430" y="35417"/>
                    <a:pt x="2157430" y="48201"/>
                  </a:cubicBezTo>
                  <a:lnTo>
                    <a:pt x="2157430" y="2055064"/>
                  </a:lnTo>
                  <a:cubicBezTo>
                    <a:pt x="2157430" y="2067847"/>
                    <a:pt x="2152351" y="2080107"/>
                    <a:pt x="2143312" y="2089147"/>
                  </a:cubicBezTo>
                  <a:cubicBezTo>
                    <a:pt x="2134273" y="2098186"/>
                    <a:pt x="2122013" y="2103264"/>
                    <a:pt x="2109229" y="2103264"/>
                  </a:cubicBezTo>
                  <a:lnTo>
                    <a:pt x="48201" y="2103264"/>
                  </a:lnTo>
                  <a:cubicBezTo>
                    <a:pt x="35417" y="2103264"/>
                    <a:pt x="23157" y="2098186"/>
                    <a:pt x="14118" y="2089147"/>
                  </a:cubicBezTo>
                  <a:cubicBezTo>
                    <a:pt x="5078" y="2080107"/>
                    <a:pt x="0" y="2067847"/>
                    <a:pt x="0" y="205506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5c6bfa1c63_0_234"/>
            <p:cNvSpPr txBox="1"/>
            <p:nvPr/>
          </p:nvSpPr>
          <p:spPr>
            <a:xfrm>
              <a:off x="0" y="-28575"/>
              <a:ext cx="21573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g35c6bfa1c63_0_234"/>
          <p:cNvGrpSpPr/>
          <p:nvPr/>
        </p:nvGrpSpPr>
        <p:grpSpPr>
          <a:xfrm>
            <a:off x="9774683" y="1438969"/>
            <a:ext cx="7309412" cy="5016776"/>
            <a:chOff x="0" y="-28575"/>
            <a:chExt cx="1925100" cy="1321282"/>
          </a:xfrm>
        </p:grpSpPr>
        <p:sp>
          <p:nvSpPr>
            <p:cNvPr id="370" name="Google Shape;370;g35c6bfa1c63_0_234"/>
            <p:cNvSpPr/>
            <p:nvPr/>
          </p:nvSpPr>
          <p:spPr>
            <a:xfrm>
              <a:off x="0" y="0"/>
              <a:ext cx="1924985" cy="1292707"/>
            </a:xfrm>
            <a:custGeom>
              <a:rect b="b" l="l" r="r" t="t"/>
              <a:pathLst>
                <a:path extrusionOk="0" h="1292707" w="1924985">
                  <a:moveTo>
                    <a:pt x="54021" y="0"/>
                  </a:moveTo>
                  <a:lnTo>
                    <a:pt x="1870963" y="0"/>
                  </a:lnTo>
                  <a:cubicBezTo>
                    <a:pt x="1900799" y="0"/>
                    <a:pt x="1924985" y="24186"/>
                    <a:pt x="1924985" y="54021"/>
                  </a:cubicBezTo>
                  <a:lnTo>
                    <a:pt x="1924985" y="1238685"/>
                  </a:lnTo>
                  <a:cubicBezTo>
                    <a:pt x="1924985" y="1268521"/>
                    <a:pt x="1900799" y="1292707"/>
                    <a:pt x="1870963" y="1292707"/>
                  </a:cubicBezTo>
                  <a:lnTo>
                    <a:pt x="54021" y="1292707"/>
                  </a:lnTo>
                  <a:cubicBezTo>
                    <a:pt x="24186" y="1292707"/>
                    <a:pt x="0" y="1268521"/>
                    <a:pt x="0" y="1238685"/>
                  </a:cubicBezTo>
                  <a:lnTo>
                    <a:pt x="0" y="54021"/>
                  </a:lnTo>
                  <a:cubicBezTo>
                    <a:pt x="0" y="24186"/>
                    <a:pt x="24186" y="0"/>
                    <a:pt x="54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5c6bfa1c63_0_234"/>
            <p:cNvSpPr txBox="1"/>
            <p:nvPr/>
          </p:nvSpPr>
          <p:spPr>
            <a:xfrm>
              <a:off x="0" y="-28575"/>
              <a:ext cx="1925100" cy="1321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g35c6bfa1c63_0_234"/>
          <p:cNvSpPr/>
          <p:nvPr/>
        </p:nvSpPr>
        <p:spPr>
          <a:xfrm>
            <a:off x="10020053" y="1828867"/>
            <a:ext cx="6829772" cy="4345443"/>
          </a:xfrm>
          <a:custGeom>
            <a:rect b="b" l="l" r="r" t="t"/>
            <a:pathLst>
              <a:path extrusionOk="0" h="4345443" w="6829772">
                <a:moveTo>
                  <a:pt x="0" y="0"/>
                </a:moveTo>
                <a:lnTo>
                  <a:pt x="6829773" y="0"/>
                </a:lnTo>
                <a:lnTo>
                  <a:pt x="6829773" y="4345442"/>
                </a:lnTo>
                <a:lnTo>
                  <a:pt x="0" y="4345442"/>
                </a:lnTo>
                <a:lnTo>
                  <a:pt x="0" y="0"/>
                </a:lnTo>
                <a:close/>
              </a:path>
            </a:pathLst>
          </a:custGeom>
          <a:blipFill rotWithShape="1">
            <a:blip r:embed="rId4">
              <a:alphaModFix/>
            </a:blip>
            <a:stretch>
              <a:fillRect b="0" l="0" r="0" t="0"/>
            </a:stretch>
          </a:blipFill>
          <a:ln>
            <a:noFill/>
          </a:ln>
        </p:spPr>
      </p:sp>
      <p:sp>
        <p:nvSpPr>
          <p:cNvPr id="373" name="Google Shape;373;g35c6bfa1c63_0_234"/>
          <p:cNvSpPr txBox="1"/>
          <p:nvPr/>
        </p:nvSpPr>
        <p:spPr>
          <a:xfrm>
            <a:off x="1452388" y="1926273"/>
            <a:ext cx="68928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 la memoria virtual paginada bajo demanda, las páginas sólo se cargan cuando se solicitan durante la ejecución del programa; Por lo tanto, las páginas a las que nunca se accede nunca se cargan en la memoria física.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sistema de paginación bajo demanda es similar a un sistema de paginación con intercambio donde los procesos residen en la memoria secundaria (generalmente un disco). Cuando queremos ejecutar un proceso, lo intercambiamos en la memoria.</a:t>
            </a:r>
            <a:endParaRPr/>
          </a:p>
        </p:txBody>
      </p:sp>
      <p:grpSp>
        <p:nvGrpSpPr>
          <p:cNvPr id="374" name="Google Shape;374;g35c6bfa1c63_0_234"/>
          <p:cNvGrpSpPr/>
          <p:nvPr/>
        </p:nvGrpSpPr>
        <p:grpSpPr>
          <a:xfrm>
            <a:off x="9392183" y="6995923"/>
            <a:ext cx="8085567" cy="2140506"/>
            <a:chOff x="0" y="-28575"/>
            <a:chExt cx="2129518" cy="563751"/>
          </a:xfrm>
        </p:grpSpPr>
        <p:sp>
          <p:nvSpPr>
            <p:cNvPr id="375" name="Google Shape;375;g35c6bfa1c63_0_234"/>
            <p:cNvSpPr/>
            <p:nvPr/>
          </p:nvSpPr>
          <p:spPr>
            <a:xfrm>
              <a:off x="0" y="0"/>
              <a:ext cx="2129518" cy="535176"/>
            </a:xfrm>
            <a:custGeom>
              <a:rect b="b" l="l" r="r" t="t"/>
              <a:pathLst>
                <a:path extrusionOk="0" h="535176" w="2129518">
                  <a:moveTo>
                    <a:pt x="48833" y="0"/>
                  </a:moveTo>
                  <a:lnTo>
                    <a:pt x="2080685" y="0"/>
                  </a:lnTo>
                  <a:cubicBezTo>
                    <a:pt x="2107655" y="0"/>
                    <a:pt x="2129518" y="21863"/>
                    <a:pt x="2129518" y="48833"/>
                  </a:cubicBezTo>
                  <a:lnTo>
                    <a:pt x="2129518" y="486343"/>
                  </a:lnTo>
                  <a:cubicBezTo>
                    <a:pt x="2129518" y="513313"/>
                    <a:pt x="2107655" y="535176"/>
                    <a:pt x="2080685" y="535176"/>
                  </a:cubicBezTo>
                  <a:lnTo>
                    <a:pt x="48833" y="535176"/>
                  </a:lnTo>
                  <a:cubicBezTo>
                    <a:pt x="21863" y="535176"/>
                    <a:pt x="0" y="513313"/>
                    <a:pt x="0" y="486343"/>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35c6bfa1c63_0_234"/>
            <p:cNvSpPr txBox="1"/>
            <p:nvPr/>
          </p:nvSpPr>
          <p:spPr>
            <a:xfrm>
              <a:off x="0" y="-28575"/>
              <a:ext cx="2129400" cy="56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c6bfa1c63_0_15"/>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c6bfa1c63_0_15"/>
          <p:cNvGrpSpPr/>
          <p:nvPr/>
        </p:nvGrpSpPr>
        <p:grpSpPr>
          <a:xfrm>
            <a:off x="9975044" y="2453203"/>
            <a:ext cx="7764346" cy="662374"/>
            <a:chOff x="3095445" y="-87910"/>
            <a:chExt cx="5099400" cy="435000"/>
          </a:xfrm>
        </p:grpSpPr>
        <p:sp>
          <p:nvSpPr>
            <p:cNvPr id="99" name="Google Shape;99;g35c6bfa1c63_0_15"/>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c6bfa1c63_0_15"/>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c6bfa1c63_0_15"/>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c6bfa1c63_0_15"/>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0" name="Shape 380"/>
        <p:cNvGrpSpPr/>
        <p:nvPr/>
      </p:nvGrpSpPr>
      <p:grpSpPr>
        <a:xfrm>
          <a:off x="0" y="0"/>
          <a:ext cx="0" cy="0"/>
          <a:chOff x="0" y="0"/>
          <a:chExt cx="0" cy="0"/>
        </a:xfrm>
      </p:grpSpPr>
      <p:sp>
        <p:nvSpPr>
          <p:cNvPr id="381" name="Google Shape;381;g35c6bfa1c63_0_252"/>
          <p:cNvSpPr/>
          <p:nvPr/>
        </p:nvSpPr>
        <p:spPr>
          <a:xfrm>
            <a:off x="-393504" y="-685645"/>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82" name="Google Shape;382;g35c6bfa1c63_0_252"/>
          <p:cNvGrpSpPr/>
          <p:nvPr/>
        </p:nvGrpSpPr>
        <p:grpSpPr>
          <a:xfrm>
            <a:off x="826301" y="1380047"/>
            <a:ext cx="8085567" cy="7418763"/>
            <a:chOff x="0" y="-28575"/>
            <a:chExt cx="2129518" cy="1953900"/>
          </a:xfrm>
        </p:grpSpPr>
        <p:sp>
          <p:nvSpPr>
            <p:cNvPr id="383" name="Google Shape;383;g35c6bfa1c63_0_252"/>
            <p:cNvSpPr/>
            <p:nvPr/>
          </p:nvSpPr>
          <p:spPr>
            <a:xfrm>
              <a:off x="0" y="0"/>
              <a:ext cx="2129518" cy="1925245"/>
            </a:xfrm>
            <a:custGeom>
              <a:rect b="b" l="l" r="r" t="t"/>
              <a:pathLst>
                <a:path extrusionOk="0" h="1925245" w="2129518">
                  <a:moveTo>
                    <a:pt x="48833" y="0"/>
                  </a:moveTo>
                  <a:lnTo>
                    <a:pt x="2080685" y="0"/>
                  </a:lnTo>
                  <a:cubicBezTo>
                    <a:pt x="2107655" y="0"/>
                    <a:pt x="2129518" y="21863"/>
                    <a:pt x="2129518" y="48833"/>
                  </a:cubicBezTo>
                  <a:lnTo>
                    <a:pt x="2129518" y="1876412"/>
                  </a:lnTo>
                  <a:cubicBezTo>
                    <a:pt x="2129518" y="1903382"/>
                    <a:pt x="2107655" y="1925245"/>
                    <a:pt x="2080685" y="1925245"/>
                  </a:cubicBezTo>
                  <a:lnTo>
                    <a:pt x="48833" y="1925245"/>
                  </a:lnTo>
                  <a:cubicBezTo>
                    <a:pt x="21863" y="1925245"/>
                    <a:pt x="0" y="1903382"/>
                    <a:pt x="0" y="1876412"/>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5c6bfa1c63_0_252"/>
            <p:cNvSpPr txBox="1"/>
            <p:nvPr/>
          </p:nvSpPr>
          <p:spPr>
            <a:xfrm>
              <a:off x="0" y="-28575"/>
              <a:ext cx="2129400" cy="195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5" name="Google Shape;385;g35c6bfa1c63_0_252"/>
          <p:cNvGrpSpPr/>
          <p:nvPr/>
        </p:nvGrpSpPr>
        <p:grpSpPr>
          <a:xfrm>
            <a:off x="9270208" y="1424588"/>
            <a:ext cx="8191546" cy="7418763"/>
            <a:chOff x="0" y="-28575"/>
            <a:chExt cx="2157430" cy="1953900"/>
          </a:xfrm>
        </p:grpSpPr>
        <p:sp>
          <p:nvSpPr>
            <p:cNvPr id="386" name="Google Shape;386;g35c6bfa1c63_0_252"/>
            <p:cNvSpPr/>
            <p:nvPr/>
          </p:nvSpPr>
          <p:spPr>
            <a:xfrm>
              <a:off x="0" y="0"/>
              <a:ext cx="2157430" cy="1925245"/>
            </a:xfrm>
            <a:custGeom>
              <a:rect b="b" l="l" r="r" t="t"/>
              <a:pathLst>
                <a:path extrusionOk="0" h="1925245" w="2157430">
                  <a:moveTo>
                    <a:pt x="48201" y="0"/>
                  </a:moveTo>
                  <a:lnTo>
                    <a:pt x="2109229" y="0"/>
                  </a:lnTo>
                  <a:cubicBezTo>
                    <a:pt x="2122013" y="0"/>
                    <a:pt x="2134273" y="5078"/>
                    <a:pt x="2143312" y="14118"/>
                  </a:cubicBezTo>
                  <a:cubicBezTo>
                    <a:pt x="2152351" y="23157"/>
                    <a:pt x="2157430" y="35417"/>
                    <a:pt x="2157430" y="48201"/>
                  </a:cubicBezTo>
                  <a:lnTo>
                    <a:pt x="2157430" y="1877044"/>
                  </a:lnTo>
                  <a:cubicBezTo>
                    <a:pt x="2157430" y="1889828"/>
                    <a:pt x="2152351" y="1902088"/>
                    <a:pt x="2143312" y="1911127"/>
                  </a:cubicBezTo>
                  <a:cubicBezTo>
                    <a:pt x="2134273" y="1920167"/>
                    <a:pt x="2122013" y="1925245"/>
                    <a:pt x="2109229" y="1925245"/>
                  </a:cubicBezTo>
                  <a:lnTo>
                    <a:pt x="48201" y="1925245"/>
                  </a:lnTo>
                  <a:cubicBezTo>
                    <a:pt x="35417" y="1925245"/>
                    <a:pt x="23157" y="1920167"/>
                    <a:pt x="14118" y="1911127"/>
                  </a:cubicBezTo>
                  <a:cubicBezTo>
                    <a:pt x="5078" y="1902088"/>
                    <a:pt x="0" y="1889828"/>
                    <a:pt x="0" y="187704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5c6bfa1c63_0_252"/>
            <p:cNvSpPr txBox="1"/>
            <p:nvPr/>
          </p:nvSpPr>
          <p:spPr>
            <a:xfrm>
              <a:off x="0" y="-28575"/>
              <a:ext cx="2157300" cy="195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g35c6bfa1c63_0_252"/>
          <p:cNvGrpSpPr/>
          <p:nvPr/>
        </p:nvGrpSpPr>
        <p:grpSpPr>
          <a:xfrm>
            <a:off x="1208801" y="1776928"/>
            <a:ext cx="7309412" cy="6713774"/>
            <a:chOff x="0" y="-28575"/>
            <a:chExt cx="1925100" cy="1768225"/>
          </a:xfrm>
        </p:grpSpPr>
        <p:sp>
          <p:nvSpPr>
            <p:cNvPr id="389" name="Google Shape;389;g35c6bfa1c63_0_252"/>
            <p:cNvSpPr/>
            <p:nvPr/>
          </p:nvSpPr>
          <p:spPr>
            <a:xfrm>
              <a:off x="0" y="0"/>
              <a:ext cx="1924985" cy="1739650"/>
            </a:xfrm>
            <a:custGeom>
              <a:rect b="b" l="l" r="r" t="t"/>
              <a:pathLst>
                <a:path extrusionOk="0" h="1739650" w="1924985">
                  <a:moveTo>
                    <a:pt x="54021" y="0"/>
                  </a:moveTo>
                  <a:lnTo>
                    <a:pt x="1870963" y="0"/>
                  </a:lnTo>
                  <a:cubicBezTo>
                    <a:pt x="1900799" y="0"/>
                    <a:pt x="1924985" y="24186"/>
                    <a:pt x="1924985" y="54021"/>
                  </a:cubicBezTo>
                  <a:lnTo>
                    <a:pt x="1924985" y="1685629"/>
                  </a:lnTo>
                  <a:cubicBezTo>
                    <a:pt x="1924985" y="1715464"/>
                    <a:pt x="1900799" y="1739650"/>
                    <a:pt x="1870963" y="1739650"/>
                  </a:cubicBezTo>
                  <a:lnTo>
                    <a:pt x="54021" y="1739650"/>
                  </a:lnTo>
                  <a:cubicBezTo>
                    <a:pt x="24186" y="1739650"/>
                    <a:pt x="0" y="1715464"/>
                    <a:pt x="0" y="1685629"/>
                  </a:cubicBezTo>
                  <a:lnTo>
                    <a:pt x="0" y="54021"/>
                  </a:lnTo>
                  <a:cubicBezTo>
                    <a:pt x="0" y="24186"/>
                    <a:pt x="24186" y="0"/>
                    <a:pt x="54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5c6bfa1c63_0_252"/>
            <p:cNvSpPr txBox="1"/>
            <p:nvPr/>
          </p:nvSpPr>
          <p:spPr>
            <a:xfrm>
              <a:off x="0" y="-28575"/>
              <a:ext cx="1925100" cy="1768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1" name="Google Shape;391;g35c6bfa1c63_0_252"/>
          <p:cNvSpPr/>
          <p:nvPr/>
        </p:nvSpPr>
        <p:spPr>
          <a:xfrm>
            <a:off x="1526828" y="2145379"/>
            <a:ext cx="6672872" cy="6085323"/>
          </a:xfrm>
          <a:custGeom>
            <a:rect b="b" l="l" r="r" t="t"/>
            <a:pathLst>
              <a:path extrusionOk="0" h="6085323" w="6672872">
                <a:moveTo>
                  <a:pt x="0" y="0"/>
                </a:moveTo>
                <a:lnTo>
                  <a:pt x="6672871" y="0"/>
                </a:lnTo>
                <a:lnTo>
                  <a:pt x="6672871" y="6085323"/>
                </a:lnTo>
                <a:lnTo>
                  <a:pt x="0" y="6085323"/>
                </a:lnTo>
                <a:lnTo>
                  <a:pt x="0" y="0"/>
                </a:lnTo>
                <a:close/>
              </a:path>
            </a:pathLst>
          </a:custGeom>
          <a:blipFill rotWithShape="1">
            <a:blip r:embed="rId4">
              <a:alphaModFix/>
            </a:blip>
            <a:stretch>
              <a:fillRect b="0" l="0" r="0" t="0"/>
            </a:stretch>
          </a:blipFill>
          <a:ln>
            <a:noFill/>
          </a:ln>
        </p:spPr>
      </p:sp>
      <p:sp>
        <p:nvSpPr>
          <p:cNvPr id="392" name="Google Shape;392;g35c6bfa1c63_0_252"/>
          <p:cNvSpPr txBox="1"/>
          <p:nvPr/>
        </p:nvSpPr>
        <p:spPr>
          <a:xfrm>
            <a:off x="9689383" y="2354898"/>
            <a:ext cx="73530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Cuando se va a intercambiar un proceso, el paginador “adivina” qué páginas se utilizarán antes de que se vuelva a intercambiar el proceso. En lugar de intercambiar un proceso completo, el paginador trae a memoria sólo las páginas necesarias.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Por lo tanto, evita leer en la memoria páginas que no se utilizarán de todos modos, disminuyendo el tiempo de intercambio y la cantidad de memoria física necesaria.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6" name="Shape 396"/>
        <p:cNvGrpSpPr/>
        <p:nvPr/>
      </p:nvGrpSpPr>
      <p:grpSpPr>
        <a:xfrm>
          <a:off x="0" y="0"/>
          <a:ext cx="0" cy="0"/>
          <a:chOff x="0" y="0"/>
          <a:chExt cx="0" cy="0"/>
        </a:xfrm>
      </p:grpSpPr>
      <p:sp>
        <p:nvSpPr>
          <p:cNvPr id="397" name="Google Shape;397;g35c6bfa1c63_0_26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98" name="Google Shape;398;g35c6bfa1c63_0_267"/>
          <p:cNvGrpSpPr/>
          <p:nvPr/>
        </p:nvGrpSpPr>
        <p:grpSpPr>
          <a:xfrm>
            <a:off x="10237999" y="797607"/>
            <a:ext cx="7021349" cy="6886817"/>
            <a:chOff x="0" y="-28575"/>
            <a:chExt cx="1849232" cy="1813800"/>
          </a:xfrm>
        </p:grpSpPr>
        <p:sp>
          <p:nvSpPr>
            <p:cNvPr id="399" name="Google Shape;399;g35c6bfa1c63_0_267"/>
            <p:cNvSpPr/>
            <p:nvPr/>
          </p:nvSpPr>
          <p:spPr>
            <a:xfrm>
              <a:off x="0" y="0"/>
              <a:ext cx="1849232" cy="1785102"/>
            </a:xfrm>
            <a:custGeom>
              <a:rect b="b" l="l" r="r" t="t"/>
              <a:pathLst>
                <a:path extrusionOk="0" h="1785102" w="1849232">
                  <a:moveTo>
                    <a:pt x="56234" y="0"/>
                  </a:moveTo>
                  <a:lnTo>
                    <a:pt x="1792997" y="0"/>
                  </a:lnTo>
                  <a:cubicBezTo>
                    <a:pt x="1824055" y="0"/>
                    <a:pt x="1849232" y="25177"/>
                    <a:pt x="1849232" y="56234"/>
                  </a:cubicBezTo>
                  <a:lnTo>
                    <a:pt x="1849232" y="1728867"/>
                  </a:lnTo>
                  <a:cubicBezTo>
                    <a:pt x="1849232" y="1759925"/>
                    <a:pt x="1824055" y="1785102"/>
                    <a:pt x="1792997" y="1785102"/>
                  </a:cubicBezTo>
                  <a:lnTo>
                    <a:pt x="56234" y="1785102"/>
                  </a:lnTo>
                  <a:cubicBezTo>
                    <a:pt x="25177" y="1785102"/>
                    <a:pt x="0" y="1759925"/>
                    <a:pt x="0" y="1728867"/>
                  </a:cubicBezTo>
                  <a:lnTo>
                    <a:pt x="0" y="56234"/>
                  </a:lnTo>
                  <a:cubicBezTo>
                    <a:pt x="0" y="25177"/>
                    <a:pt x="25177" y="0"/>
                    <a:pt x="5623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5c6bfa1c63_0_267"/>
            <p:cNvSpPr txBox="1"/>
            <p:nvPr/>
          </p:nvSpPr>
          <p:spPr>
            <a:xfrm>
              <a:off x="0" y="-28575"/>
              <a:ext cx="1849200" cy="181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g35c6bfa1c63_0_267"/>
          <p:cNvGrpSpPr/>
          <p:nvPr/>
        </p:nvGrpSpPr>
        <p:grpSpPr>
          <a:xfrm>
            <a:off x="767150" y="797602"/>
            <a:ext cx="9241381" cy="6886753"/>
            <a:chOff x="0" y="-28575"/>
            <a:chExt cx="2433928" cy="2260620"/>
          </a:xfrm>
        </p:grpSpPr>
        <p:sp>
          <p:nvSpPr>
            <p:cNvPr id="402" name="Google Shape;402;g35c6bfa1c63_0_267"/>
            <p:cNvSpPr/>
            <p:nvPr/>
          </p:nvSpPr>
          <p:spPr>
            <a:xfrm>
              <a:off x="0" y="0"/>
              <a:ext cx="2433928" cy="2232045"/>
            </a:xfrm>
            <a:custGeom>
              <a:rect b="b" l="l" r="r" t="t"/>
              <a:pathLst>
                <a:path extrusionOk="0" h="2232045" w="2433928">
                  <a:moveTo>
                    <a:pt x="42725" y="0"/>
                  </a:moveTo>
                  <a:lnTo>
                    <a:pt x="2391203" y="0"/>
                  </a:lnTo>
                  <a:cubicBezTo>
                    <a:pt x="2414800" y="0"/>
                    <a:pt x="2433928" y="19129"/>
                    <a:pt x="2433928" y="42725"/>
                  </a:cubicBezTo>
                  <a:lnTo>
                    <a:pt x="2433928" y="2189319"/>
                  </a:lnTo>
                  <a:cubicBezTo>
                    <a:pt x="2433928" y="2212916"/>
                    <a:pt x="2414800" y="2232045"/>
                    <a:pt x="2391203" y="2232045"/>
                  </a:cubicBezTo>
                  <a:lnTo>
                    <a:pt x="42725" y="2232045"/>
                  </a:lnTo>
                  <a:cubicBezTo>
                    <a:pt x="19129" y="2232045"/>
                    <a:pt x="0" y="2212916"/>
                    <a:pt x="0" y="2189319"/>
                  </a:cubicBezTo>
                  <a:lnTo>
                    <a:pt x="0" y="42725"/>
                  </a:lnTo>
                  <a:cubicBezTo>
                    <a:pt x="0" y="19129"/>
                    <a:pt x="19129" y="0"/>
                    <a:pt x="427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5c6bfa1c63_0_267"/>
            <p:cNvSpPr txBox="1"/>
            <p:nvPr/>
          </p:nvSpPr>
          <p:spPr>
            <a:xfrm>
              <a:off x="0" y="-28575"/>
              <a:ext cx="2433900" cy="2260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g35c6bfa1c63_0_267"/>
          <p:cNvGrpSpPr/>
          <p:nvPr/>
        </p:nvGrpSpPr>
        <p:grpSpPr>
          <a:xfrm>
            <a:off x="767150" y="7858800"/>
            <a:ext cx="16492191" cy="1868030"/>
            <a:chOff x="0" y="-28575"/>
            <a:chExt cx="1849232" cy="400882"/>
          </a:xfrm>
        </p:grpSpPr>
        <p:sp>
          <p:nvSpPr>
            <p:cNvPr id="405" name="Google Shape;405;g35c6bfa1c63_0_267"/>
            <p:cNvSpPr/>
            <p:nvPr/>
          </p:nvSpPr>
          <p:spPr>
            <a:xfrm>
              <a:off x="0" y="0"/>
              <a:ext cx="1849232" cy="372307"/>
            </a:xfrm>
            <a:custGeom>
              <a:rect b="b" l="l" r="r" t="t"/>
              <a:pathLst>
                <a:path extrusionOk="0" h="372307" w="1849232">
                  <a:moveTo>
                    <a:pt x="56234" y="0"/>
                  </a:moveTo>
                  <a:lnTo>
                    <a:pt x="1792997" y="0"/>
                  </a:lnTo>
                  <a:cubicBezTo>
                    <a:pt x="1824055" y="0"/>
                    <a:pt x="1849232" y="25177"/>
                    <a:pt x="1849232" y="56234"/>
                  </a:cubicBezTo>
                  <a:lnTo>
                    <a:pt x="1849232" y="316073"/>
                  </a:lnTo>
                  <a:cubicBezTo>
                    <a:pt x="1849232" y="347130"/>
                    <a:pt x="1824055" y="372307"/>
                    <a:pt x="1792997" y="372307"/>
                  </a:cubicBezTo>
                  <a:lnTo>
                    <a:pt x="56234" y="372307"/>
                  </a:lnTo>
                  <a:cubicBezTo>
                    <a:pt x="25177" y="372307"/>
                    <a:pt x="0" y="347130"/>
                    <a:pt x="0" y="316073"/>
                  </a:cubicBezTo>
                  <a:lnTo>
                    <a:pt x="0" y="56234"/>
                  </a:lnTo>
                  <a:cubicBezTo>
                    <a:pt x="0" y="25177"/>
                    <a:pt x="25177" y="0"/>
                    <a:pt x="5623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5c6bfa1c63_0_267"/>
            <p:cNvSpPr txBox="1"/>
            <p:nvPr/>
          </p:nvSpPr>
          <p:spPr>
            <a:xfrm>
              <a:off x="0" y="-28575"/>
              <a:ext cx="1849200" cy="40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g35c6bfa1c63_0_267"/>
          <p:cNvSpPr/>
          <p:nvPr/>
        </p:nvSpPr>
        <p:spPr>
          <a:xfrm>
            <a:off x="10563204" y="1324816"/>
            <a:ext cx="6370892" cy="6055430"/>
          </a:xfrm>
          <a:custGeom>
            <a:rect b="b" l="l" r="r" t="t"/>
            <a:pathLst>
              <a:path extrusionOk="0" h="6055430" w="6370892">
                <a:moveTo>
                  <a:pt x="0" y="0"/>
                </a:moveTo>
                <a:lnTo>
                  <a:pt x="6370891" y="0"/>
                </a:lnTo>
                <a:lnTo>
                  <a:pt x="6370891" y="6055431"/>
                </a:lnTo>
                <a:lnTo>
                  <a:pt x="0" y="6055431"/>
                </a:lnTo>
                <a:lnTo>
                  <a:pt x="0" y="0"/>
                </a:lnTo>
                <a:close/>
              </a:path>
            </a:pathLst>
          </a:custGeom>
          <a:blipFill rotWithShape="1">
            <a:blip r:embed="rId4">
              <a:alphaModFix/>
            </a:blip>
            <a:stretch>
              <a:fillRect b="0" l="-9299" r="-9319" t="0"/>
            </a:stretch>
          </a:blipFill>
          <a:ln>
            <a:noFill/>
          </a:ln>
        </p:spPr>
      </p:sp>
      <p:sp>
        <p:nvSpPr>
          <p:cNvPr id="408" name="Google Shape;408;g35c6bfa1c63_0_267"/>
          <p:cNvSpPr txBox="1"/>
          <p:nvPr/>
        </p:nvSpPr>
        <p:spPr>
          <a:xfrm>
            <a:off x="1337083" y="1424305"/>
            <a:ext cx="8101500" cy="665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Con este esquema, necesitamos algún tipo de soporte de hardware para distinguir entre las páginas que están en la memoria y las páginas que están en el disco.</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Para este fin se puede utilizar el esquema de bits válido-inválido. Esta vez, sin embargo, cuando este bit se establece en "válido", la página asociada es legal y está en la memoria. Si el bit se establece en "no válido", la página no es válida (es decir, no está en el espacio de direcciones lógicas del proceso) o es válida pero se encuentra actualmente en el disco.</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sz="23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a:p>
        </p:txBody>
      </p:sp>
      <p:sp>
        <p:nvSpPr>
          <p:cNvPr id="409" name="Google Shape;409;g35c6bfa1c63_0_267"/>
          <p:cNvSpPr txBox="1"/>
          <p:nvPr/>
        </p:nvSpPr>
        <p:spPr>
          <a:xfrm>
            <a:off x="1056700" y="8097025"/>
            <a:ext cx="15877500" cy="1459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2300">
                <a:solidFill>
                  <a:schemeClr val="lt1"/>
                </a:solidFill>
                <a:latin typeface="Montserrat"/>
                <a:ea typeface="Montserrat"/>
                <a:cs typeface="Montserrat"/>
                <a:sym typeface="Montserrat"/>
              </a:rPr>
              <a:t>La entrada de la tabla de páginas para una página que se trae a la memoria se establece como habitual, pero la entrada de la tabla de páginas para una página que no está actualmente en la memoria simplemente se marca como no válida o contiene la dirección de la página en el disco.</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13" name="Shape 413"/>
        <p:cNvGrpSpPr/>
        <p:nvPr/>
      </p:nvGrpSpPr>
      <p:grpSpPr>
        <a:xfrm>
          <a:off x="0" y="0"/>
          <a:ext cx="0" cy="0"/>
          <a:chOff x="0" y="0"/>
          <a:chExt cx="0" cy="0"/>
        </a:xfrm>
      </p:grpSpPr>
      <p:sp>
        <p:nvSpPr>
          <p:cNvPr id="414" name="Google Shape;414;g35c6bfa1c63_0_282"/>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15" name="Google Shape;415;g35c6bfa1c63_0_282"/>
          <p:cNvGrpSpPr/>
          <p:nvPr/>
        </p:nvGrpSpPr>
        <p:grpSpPr>
          <a:xfrm>
            <a:off x="792375" y="534725"/>
            <a:ext cx="9755223" cy="9268427"/>
            <a:chOff x="0" y="-28575"/>
            <a:chExt cx="2569260" cy="2302200"/>
          </a:xfrm>
        </p:grpSpPr>
        <p:sp>
          <p:nvSpPr>
            <p:cNvPr id="416" name="Google Shape;416;g35c6bfa1c63_0_282"/>
            <p:cNvSpPr/>
            <p:nvPr/>
          </p:nvSpPr>
          <p:spPr>
            <a:xfrm>
              <a:off x="0" y="0"/>
              <a:ext cx="2569260" cy="2273521"/>
            </a:xfrm>
            <a:custGeom>
              <a:rect b="b" l="l" r="r" t="t"/>
              <a:pathLst>
                <a:path extrusionOk="0" h="2273521" w="2569260">
                  <a:moveTo>
                    <a:pt x="40475" y="0"/>
                  </a:moveTo>
                  <a:lnTo>
                    <a:pt x="2528785" y="0"/>
                  </a:lnTo>
                  <a:cubicBezTo>
                    <a:pt x="2551138" y="0"/>
                    <a:pt x="2569260" y="18121"/>
                    <a:pt x="2569260" y="40475"/>
                  </a:cubicBezTo>
                  <a:lnTo>
                    <a:pt x="2569260" y="2233046"/>
                  </a:lnTo>
                  <a:cubicBezTo>
                    <a:pt x="2569260" y="2243781"/>
                    <a:pt x="2564995" y="2254076"/>
                    <a:pt x="2557405" y="2261666"/>
                  </a:cubicBezTo>
                  <a:cubicBezTo>
                    <a:pt x="2549814" y="2269257"/>
                    <a:pt x="2539519" y="2273521"/>
                    <a:pt x="2528785" y="2273521"/>
                  </a:cubicBezTo>
                  <a:lnTo>
                    <a:pt x="40475" y="2273521"/>
                  </a:lnTo>
                  <a:cubicBezTo>
                    <a:pt x="18121" y="2273521"/>
                    <a:pt x="0" y="2255400"/>
                    <a:pt x="0" y="2233046"/>
                  </a:cubicBezTo>
                  <a:lnTo>
                    <a:pt x="0" y="40475"/>
                  </a:lnTo>
                  <a:cubicBezTo>
                    <a:pt x="0" y="18121"/>
                    <a:pt x="18121" y="0"/>
                    <a:pt x="4047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5c6bfa1c63_0_282"/>
            <p:cNvSpPr txBox="1"/>
            <p:nvPr/>
          </p:nvSpPr>
          <p:spPr>
            <a:xfrm>
              <a:off x="0" y="-28575"/>
              <a:ext cx="2569200" cy="2302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g35c6bfa1c63_0_282"/>
          <p:cNvGrpSpPr/>
          <p:nvPr/>
        </p:nvGrpSpPr>
        <p:grpSpPr>
          <a:xfrm>
            <a:off x="10797448" y="718867"/>
            <a:ext cx="6685718" cy="5904176"/>
            <a:chOff x="0" y="-28575"/>
            <a:chExt cx="1760836" cy="1554999"/>
          </a:xfrm>
        </p:grpSpPr>
        <p:sp>
          <p:nvSpPr>
            <p:cNvPr id="419" name="Google Shape;419;g35c6bfa1c63_0_282"/>
            <p:cNvSpPr/>
            <p:nvPr/>
          </p:nvSpPr>
          <p:spPr>
            <a:xfrm>
              <a:off x="0" y="0"/>
              <a:ext cx="1760836" cy="1526424"/>
            </a:xfrm>
            <a:custGeom>
              <a:rect b="b" l="l" r="r" t="t"/>
              <a:pathLst>
                <a:path extrusionOk="0" h="1526424" w="1760836">
                  <a:moveTo>
                    <a:pt x="59057" y="0"/>
                  </a:moveTo>
                  <a:lnTo>
                    <a:pt x="1701779" y="0"/>
                  </a:lnTo>
                  <a:cubicBezTo>
                    <a:pt x="1717442" y="0"/>
                    <a:pt x="1732463" y="6222"/>
                    <a:pt x="1743539" y="17297"/>
                  </a:cubicBezTo>
                  <a:cubicBezTo>
                    <a:pt x="1754614" y="28373"/>
                    <a:pt x="1760836" y="43394"/>
                    <a:pt x="1760836" y="59057"/>
                  </a:cubicBezTo>
                  <a:lnTo>
                    <a:pt x="1760836" y="1467367"/>
                  </a:lnTo>
                  <a:cubicBezTo>
                    <a:pt x="1760836" y="1483030"/>
                    <a:pt x="1754614" y="1498051"/>
                    <a:pt x="1743539" y="1509127"/>
                  </a:cubicBezTo>
                  <a:cubicBezTo>
                    <a:pt x="1732463" y="1520202"/>
                    <a:pt x="1717442" y="1526424"/>
                    <a:pt x="1701779" y="1526424"/>
                  </a:cubicBezTo>
                  <a:lnTo>
                    <a:pt x="59057" y="1526424"/>
                  </a:lnTo>
                  <a:cubicBezTo>
                    <a:pt x="43394" y="1526424"/>
                    <a:pt x="28373" y="1520202"/>
                    <a:pt x="17297" y="1509127"/>
                  </a:cubicBezTo>
                  <a:cubicBezTo>
                    <a:pt x="6222" y="1498051"/>
                    <a:pt x="0" y="1483030"/>
                    <a:pt x="0" y="1467367"/>
                  </a:cubicBezTo>
                  <a:lnTo>
                    <a:pt x="0" y="59057"/>
                  </a:lnTo>
                  <a:cubicBezTo>
                    <a:pt x="0" y="43394"/>
                    <a:pt x="6222" y="28373"/>
                    <a:pt x="17297" y="17297"/>
                  </a:cubicBezTo>
                  <a:cubicBezTo>
                    <a:pt x="28373" y="6222"/>
                    <a:pt x="43394" y="0"/>
                    <a:pt x="5905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35c6bfa1c63_0_282"/>
            <p:cNvSpPr txBox="1"/>
            <p:nvPr/>
          </p:nvSpPr>
          <p:spPr>
            <a:xfrm>
              <a:off x="0" y="-28575"/>
              <a:ext cx="1760700" cy="155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1" name="Google Shape;421;g35c6bfa1c63_0_282"/>
          <p:cNvSpPr/>
          <p:nvPr/>
        </p:nvSpPr>
        <p:spPr>
          <a:xfrm>
            <a:off x="11061342" y="1248202"/>
            <a:ext cx="5934064" cy="4953964"/>
          </a:xfrm>
          <a:custGeom>
            <a:rect b="b" l="l" r="r" t="t"/>
            <a:pathLst>
              <a:path extrusionOk="0" h="4953964" w="5934064">
                <a:moveTo>
                  <a:pt x="0" y="0"/>
                </a:moveTo>
                <a:lnTo>
                  <a:pt x="5934064" y="0"/>
                </a:lnTo>
                <a:lnTo>
                  <a:pt x="5934064" y="4953963"/>
                </a:lnTo>
                <a:lnTo>
                  <a:pt x="0" y="4953963"/>
                </a:lnTo>
                <a:lnTo>
                  <a:pt x="0" y="0"/>
                </a:lnTo>
                <a:close/>
              </a:path>
            </a:pathLst>
          </a:custGeom>
          <a:blipFill rotWithShape="1">
            <a:blip r:embed="rId4">
              <a:alphaModFix/>
            </a:blip>
            <a:stretch>
              <a:fillRect b="0" l="0" r="0" t="0"/>
            </a:stretch>
          </a:blipFill>
          <a:ln>
            <a:noFill/>
          </a:ln>
        </p:spPr>
      </p:sp>
      <p:sp>
        <p:nvSpPr>
          <p:cNvPr id="422" name="Google Shape;422;g35c6bfa1c63_0_282"/>
          <p:cNvSpPr txBox="1"/>
          <p:nvPr/>
        </p:nvSpPr>
        <p:spPr>
          <a:xfrm>
            <a:off x="1101750" y="903925"/>
            <a:ext cx="9136500" cy="8635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procedimiento para manejar un fallo de página es sencillo: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Verificamos una tabla interna (generalmente mantenida con el bloque de control de proceso) de este proceso para determinar si la referencia fue un acceso a memoria válido o no válido.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Si la referencia no fuera válida, damos por finalizado el proceso. Si era válido, pero aún no hemos ingresado esa página, ahora la ingresamos.</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Encontramos un marco libre (tomando uno de la lista de marcos libres, por ejemplo).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Programamos una operación de disco para leer la página deseada en el marco recién asignado.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Cuando se completa la lectura del disco, modificamos la tabla interna mantenida con el proceso y la tabla de páginas para indicar que la página ahora está en la memoria.</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Reiniciamos la instrucción que fue interrumpida por la trampa. El proceso ahora puede acceder a la página como si siempre hubiera estado en la memoria.</a:t>
            </a:r>
            <a:endParaRPr/>
          </a:p>
        </p:txBody>
      </p:sp>
      <p:grpSp>
        <p:nvGrpSpPr>
          <p:cNvPr id="423" name="Google Shape;423;g35c6bfa1c63_0_282"/>
          <p:cNvGrpSpPr/>
          <p:nvPr/>
        </p:nvGrpSpPr>
        <p:grpSpPr>
          <a:xfrm>
            <a:off x="10797448" y="6787752"/>
            <a:ext cx="6685718" cy="2672258"/>
            <a:chOff x="0" y="-28575"/>
            <a:chExt cx="1760836" cy="703800"/>
          </a:xfrm>
        </p:grpSpPr>
        <p:sp>
          <p:nvSpPr>
            <p:cNvPr id="424" name="Google Shape;424;g35c6bfa1c63_0_282"/>
            <p:cNvSpPr/>
            <p:nvPr/>
          </p:nvSpPr>
          <p:spPr>
            <a:xfrm>
              <a:off x="0" y="0"/>
              <a:ext cx="1760836" cy="675131"/>
            </a:xfrm>
            <a:custGeom>
              <a:rect b="b" l="l" r="r" t="t"/>
              <a:pathLst>
                <a:path extrusionOk="0" h="675131" w="1760836">
                  <a:moveTo>
                    <a:pt x="59057" y="0"/>
                  </a:moveTo>
                  <a:lnTo>
                    <a:pt x="1701779" y="0"/>
                  </a:lnTo>
                  <a:cubicBezTo>
                    <a:pt x="1717442" y="0"/>
                    <a:pt x="1732463" y="6222"/>
                    <a:pt x="1743539" y="17297"/>
                  </a:cubicBezTo>
                  <a:cubicBezTo>
                    <a:pt x="1754614" y="28373"/>
                    <a:pt x="1760836" y="43394"/>
                    <a:pt x="1760836" y="59057"/>
                  </a:cubicBezTo>
                  <a:lnTo>
                    <a:pt x="1760836" y="616074"/>
                  </a:lnTo>
                  <a:cubicBezTo>
                    <a:pt x="1760836" y="631737"/>
                    <a:pt x="1754614" y="646758"/>
                    <a:pt x="1743539" y="657834"/>
                  </a:cubicBezTo>
                  <a:cubicBezTo>
                    <a:pt x="1732463" y="668909"/>
                    <a:pt x="1717442" y="675131"/>
                    <a:pt x="1701779" y="675131"/>
                  </a:cubicBezTo>
                  <a:lnTo>
                    <a:pt x="59057" y="675131"/>
                  </a:lnTo>
                  <a:cubicBezTo>
                    <a:pt x="43394" y="675131"/>
                    <a:pt x="28373" y="668909"/>
                    <a:pt x="17297" y="657834"/>
                  </a:cubicBezTo>
                  <a:cubicBezTo>
                    <a:pt x="6222" y="646758"/>
                    <a:pt x="0" y="631737"/>
                    <a:pt x="0" y="616074"/>
                  </a:cubicBezTo>
                  <a:lnTo>
                    <a:pt x="0" y="59057"/>
                  </a:lnTo>
                  <a:cubicBezTo>
                    <a:pt x="0" y="43394"/>
                    <a:pt x="6222" y="28373"/>
                    <a:pt x="17297" y="17297"/>
                  </a:cubicBezTo>
                  <a:cubicBezTo>
                    <a:pt x="28373" y="6222"/>
                    <a:pt x="43394" y="0"/>
                    <a:pt x="5905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5c6bfa1c63_0_282"/>
            <p:cNvSpPr txBox="1"/>
            <p:nvPr/>
          </p:nvSpPr>
          <p:spPr>
            <a:xfrm>
              <a:off x="0" y="-28575"/>
              <a:ext cx="1760700" cy="70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9" name="Shape 429"/>
        <p:cNvGrpSpPr/>
        <p:nvPr/>
      </p:nvGrpSpPr>
      <p:grpSpPr>
        <a:xfrm>
          <a:off x="0" y="0"/>
          <a:ext cx="0" cy="0"/>
          <a:chOff x="0" y="0"/>
          <a:chExt cx="0" cy="0"/>
        </a:xfrm>
      </p:grpSpPr>
      <p:sp>
        <p:nvSpPr>
          <p:cNvPr id="430" name="Google Shape;430;g35c6bfa1c63_0_29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31" name="Google Shape;431;g35c6bfa1c63_0_297"/>
          <p:cNvGrpSpPr/>
          <p:nvPr/>
        </p:nvGrpSpPr>
        <p:grpSpPr>
          <a:xfrm>
            <a:off x="1163433" y="933872"/>
            <a:ext cx="5525689" cy="8324483"/>
            <a:chOff x="0" y="-28575"/>
            <a:chExt cx="1455316" cy="2192442"/>
          </a:xfrm>
        </p:grpSpPr>
        <p:sp>
          <p:nvSpPr>
            <p:cNvPr id="432" name="Google Shape;432;g35c6bfa1c63_0_297"/>
            <p:cNvSpPr/>
            <p:nvPr/>
          </p:nvSpPr>
          <p:spPr>
            <a:xfrm>
              <a:off x="0" y="0"/>
              <a:ext cx="1455316" cy="2163867"/>
            </a:xfrm>
            <a:custGeom>
              <a:rect b="b" l="l" r="r" t="t"/>
              <a:pathLst>
                <a:path extrusionOk="0" h="2163867" w="1455316">
                  <a:moveTo>
                    <a:pt x="71455" y="0"/>
                  </a:moveTo>
                  <a:lnTo>
                    <a:pt x="1383860" y="0"/>
                  </a:lnTo>
                  <a:cubicBezTo>
                    <a:pt x="1402811" y="0"/>
                    <a:pt x="1420986" y="7528"/>
                    <a:pt x="1434387" y="20929"/>
                  </a:cubicBezTo>
                  <a:cubicBezTo>
                    <a:pt x="1447787" y="34329"/>
                    <a:pt x="1455316" y="52504"/>
                    <a:pt x="1455316" y="71455"/>
                  </a:cubicBezTo>
                  <a:lnTo>
                    <a:pt x="1455316" y="2092411"/>
                  </a:lnTo>
                  <a:cubicBezTo>
                    <a:pt x="1455316" y="2111363"/>
                    <a:pt x="1447787" y="2129538"/>
                    <a:pt x="1434387" y="2142938"/>
                  </a:cubicBezTo>
                  <a:cubicBezTo>
                    <a:pt x="1420986" y="2156339"/>
                    <a:pt x="1402811" y="2163867"/>
                    <a:pt x="1383860" y="2163867"/>
                  </a:cubicBezTo>
                  <a:lnTo>
                    <a:pt x="71455" y="2163867"/>
                  </a:lnTo>
                  <a:cubicBezTo>
                    <a:pt x="52504" y="2163867"/>
                    <a:pt x="34329" y="2156339"/>
                    <a:pt x="20929" y="2142938"/>
                  </a:cubicBezTo>
                  <a:cubicBezTo>
                    <a:pt x="7528" y="2129538"/>
                    <a:pt x="0" y="2111363"/>
                    <a:pt x="0" y="2092411"/>
                  </a:cubicBezTo>
                  <a:lnTo>
                    <a:pt x="0" y="71455"/>
                  </a:lnTo>
                  <a:cubicBezTo>
                    <a:pt x="0" y="52504"/>
                    <a:pt x="7528" y="34329"/>
                    <a:pt x="20929" y="20929"/>
                  </a:cubicBezTo>
                  <a:cubicBezTo>
                    <a:pt x="34329" y="7528"/>
                    <a:pt x="52504" y="0"/>
                    <a:pt x="7145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5c6bfa1c63_0_297"/>
            <p:cNvSpPr txBox="1"/>
            <p:nvPr/>
          </p:nvSpPr>
          <p:spPr>
            <a:xfrm>
              <a:off x="0" y="-28575"/>
              <a:ext cx="1455300" cy="2192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g35c6bfa1c63_0_297"/>
          <p:cNvGrpSpPr/>
          <p:nvPr/>
        </p:nvGrpSpPr>
        <p:grpSpPr>
          <a:xfrm>
            <a:off x="7054435" y="933872"/>
            <a:ext cx="10319982" cy="8324483"/>
            <a:chOff x="0" y="-28575"/>
            <a:chExt cx="2718002" cy="2192442"/>
          </a:xfrm>
        </p:grpSpPr>
        <p:sp>
          <p:nvSpPr>
            <p:cNvPr id="435" name="Google Shape;435;g35c6bfa1c63_0_297"/>
            <p:cNvSpPr/>
            <p:nvPr/>
          </p:nvSpPr>
          <p:spPr>
            <a:xfrm>
              <a:off x="0" y="0"/>
              <a:ext cx="2718002" cy="2163867"/>
            </a:xfrm>
            <a:custGeom>
              <a:rect b="b" l="l" r="r" t="t"/>
              <a:pathLst>
                <a:path extrusionOk="0" h="2163867" w="2718002">
                  <a:moveTo>
                    <a:pt x="38260" y="0"/>
                  </a:moveTo>
                  <a:lnTo>
                    <a:pt x="2679742" y="0"/>
                  </a:lnTo>
                  <a:cubicBezTo>
                    <a:pt x="2689890" y="0"/>
                    <a:pt x="2699621" y="4031"/>
                    <a:pt x="2706796" y="11206"/>
                  </a:cubicBezTo>
                  <a:cubicBezTo>
                    <a:pt x="2713971" y="18381"/>
                    <a:pt x="2718002" y="28113"/>
                    <a:pt x="2718002" y="38260"/>
                  </a:cubicBezTo>
                  <a:lnTo>
                    <a:pt x="2718002" y="2125607"/>
                  </a:lnTo>
                  <a:cubicBezTo>
                    <a:pt x="2718002" y="2135754"/>
                    <a:pt x="2713971" y="2145486"/>
                    <a:pt x="2706796" y="2152661"/>
                  </a:cubicBezTo>
                  <a:cubicBezTo>
                    <a:pt x="2699621" y="2159836"/>
                    <a:pt x="2689890" y="2163867"/>
                    <a:pt x="2679742" y="2163867"/>
                  </a:cubicBezTo>
                  <a:lnTo>
                    <a:pt x="38260" y="2163867"/>
                  </a:lnTo>
                  <a:cubicBezTo>
                    <a:pt x="28113" y="2163867"/>
                    <a:pt x="18381" y="2159836"/>
                    <a:pt x="11206" y="2152661"/>
                  </a:cubicBezTo>
                  <a:cubicBezTo>
                    <a:pt x="4031" y="2145486"/>
                    <a:pt x="0" y="2135754"/>
                    <a:pt x="0" y="2125607"/>
                  </a:cubicBezTo>
                  <a:lnTo>
                    <a:pt x="0" y="38260"/>
                  </a:lnTo>
                  <a:cubicBezTo>
                    <a:pt x="0" y="28113"/>
                    <a:pt x="4031" y="18381"/>
                    <a:pt x="11206" y="11206"/>
                  </a:cubicBezTo>
                  <a:cubicBezTo>
                    <a:pt x="18381" y="4031"/>
                    <a:pt x="28113" y="0"/>
                    <a:pt x="3826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5c6bfa1c63_0_297"/>
            <p:cNvSpPr txBox="1"/>
            <p:nvPr/>
          </p:nvSpPr>
          <p:spPr>
            <a:xfrm>
              <a:off x="0" y="-28575"/>
              <a:ext cx="2718000" cy="2192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7" name="Google Shape;437;g35c6bfa1c63_0_297"/>
          <p:cNvSpPr/>
          <p:nvPr/>
        </p:nvSpPr>
        <p:spPr>
          <a:xfrm>
            <a:off x="1868859" y="3092934"/>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sp>
      <p:sp>
        <p:nvSpPr>
          <p:cNvPr id="438" name="Google Shape;438;g35c6bfa1c63_0_297"/>
          <p:cNvSpPr txBox="1"/>
          <p:nvPr/>
        </p:nvSpPr>
        <p:spPr>
          <a:xfrm>
            <a:off x="7559641" y="1718794"/>
            <a:ext cx="9309600" cy="7683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Pero, ¿qué sucede si la página deseada reside en el disco pero no hay marcos libres?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sistema operativo tiene varias opciones en este punto. Podría finalizar el proceso del usuario. Sin embargo, la paginación bajo demanda es el intento del sistema operativo de mejorar la utilización y el rendimiento del sistema informático. Los usuarios no deben ser conscientes de que sus procesos se ejecutan en un sistema paginado; la paginación debe ser lógicamente transparente para el usuario. Entonces esta opción no es la mejor opción.</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En este caso, la solución más común es el reemplazo de páginas.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2" name="Shape 442"/>
        <p:cNvGrpSpPr/>
        <p:nvPr/>
      </p:nvGrpSpPr>
      <p:grpSpPr>
        <a:xfrm>
          <a:off x="0" y="0"/>
          <a:ext cx="0" cy="0"/>
          <a:chOff x="0" y="0"/>
          <a:chExt cx="0" cy="0"/>
        </a:xfrm>
      </p:grpSpPr>
      <p:sp>
        <p:nvSpPr>
          <p:cNvPr id="443" name="Google Shape;443;g35c6bfa1c63_0_30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44" name="Google Shape;444;g35c6bfa1c63_0_309"/>
          <p:cNvGrpSpPr/>
          <p:nvPr/>
        </p:nvGrpSpPr>
        <p:grpSpPr>
          <a:xfrm>
            <a:off x="1623656" y="4583182"/>
            <a:ext cx="6417520" cy="3959810"/>
            <a:chOff x="0" y="-28575"/>
            <a:chExt cx="1690200" cy="1042906"/>
          </a:xfrm>
        </p:grpSpPr>
        <p:sp>
          <p:nvSpPr>
            <p:cNvPr id="445" name="Google Shape;445;g35c6bfa1c63_0_309"/>
            <p:cNvSpPr/>
            <p:nvPr/>
          </p:nvSpPr>
          <p:spPr>
            <a:xfrm>
              <a:off x="0" y="0"/>
              <a:ext cx="1690150" cy="1014331"/>
            </a:xfrm>
            <a:custGeom>
              <a:rect b="b" l="l" r="r" t="t"/>
              <a:pathLst>
                <a:path extrusionOk="0" h="1014331" w="1690150">
                  <a:moveTo>
                    <a:pt x="61527" y="0"/>
                  </a:moveTo>
                  <a:lnTo>
                    <a:pt x="1628623" y="0"/>
                  </a:lnTo>
                  <a:cubicBezTo>
                    <a:pt x="1644941" y="0"/>
                    <a:pt x="1660591" y="6482"/>
                    <a:pt x="1672129" y="18021"/>
                  </a:cubicBezTo>
                  <a:cubicBezTo>
                    <a:pt x="1683668" y="29559"/>
                    <a:pt x="1690150" y="45209"/>
                    <a:pt x="1690150" y="61527"/>
                  </a:cubicBezTo>
                  <a:lnTo>
                    <a:pt x="1690150" y="952804"/>
                  </a:lnTo>
                  <a:cubicBezTo>
                    <a:pt x="1690150" y="986784"/>
                    <a:pt x="1662603" y="1014331"/>
                    <a:pt x="1628623" y="1014331"/>
                  </a:cubicBezTo>
                  <a:lnTo>
                    <a:pt x="61527" y="1014331"/>
                  </a:lnTo>
                  <a:cubicBezTo>
                    <a:pt x="27547" y="1014331"/>
                    <a:pt x="0" y="986784"/>
                    <a:pt x="0" y="952804"/>
                  </a:cubicBezTo>
                  <a:lnTo>
                    <a:pt x="0" y="61527"/>
                  </a:lnTo>
                  <a:cubicBezTo>
                    <a:pt x="0" y="27547"/>
                    <a:pt x="27547" y="0"/>
                    <a:pt x="6152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5c6bfa1c63_0_309"/>
            <p:cNvSpPr txBox="1"/>
            <p:nvPr/>
          </p:nvSpPr>
          <p:spPr>
            <a:xfrm>
              <a:off x="0" y="-28575"/>
              <a:ext cx="1690200" cy="1042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7" name="Google Shape;447;g35c6bfa1c63_0_309"/>
          <p:cNvGrpSpPr/>
          <p:nvPr/>
        </p:nvGrpSpPr>
        <p:grpSpPr>
          <a:xfrm>
            <a:off x="8329041" y="1635539"/>
            <a:ext cx="8335714" cy="6907472"/>
            <a:chOff x="0" y="-28575"/>
            <a:chExt cx="2195400" cy="1819240"/>
          </a:xfrm>
        </p:grpSpPr>
        <p:sp>
          <p:nvSpPr>
            <p:cNvPr id="448" name="Google Shape;448;g35c6bfa1c63_0_309"/>
            <p:cNvSpPr/>
            <p:nvPr/>
          </p:nvSpPr>
          <p:spPr>
            <a:xfrm>
              <a:off x="0" y="0"/>
              <a:ext cx="2195306" cy="1790665"/>
            </a:xfrm>
            <a:custGeom>
              <a:rect b="b" l="l" r="r" t="t"/>
              <a:pathLst>
                <a:path extrusionOk="0" h="1790665" w="2195306">
                  <a:moveTo>
                    <a:pt x="47369" y="0"/>
                  </a:moveTo>
                  <a:lnTo>
                    <a:pt x="2147937" y="0"/>
                  </a:lnTo>
                  <a:cubicBezTo>
                    <a:pt x="2160500" y="0"/>
                    <a:pt x="2172549" y="4991"/>
                    <a:pt x="2181432" y="13874"/>
                  </a:cubicBezTo>
                  <a:cubicBezTo>
                    <a:pt x="2190316" y="22758"/>
                    <a:pt x="2195306" y="34806"/>
                    <a:pt x="2195306" y="47369"/>
                  </a:cubicBezTo>
                  <a:lnTo>
                    <a:pt x="2195306" y="1743295"/>
                  </a:lnTo>
                  <a:cubicBezTo>
                    <a:pt x="2195306" y="1755859"/>
                    <a:pt x="2190316" y="1767907"/>
                    <a:pt x="2181432" y="1776791"/>
                  </a:cubicBezTo>
                  <a:cubicBezTo>
                    <a:pt x="2172549" y="1785674"/>
                    <a:pt x="2160500" y="1790665"/>
                    <a:pt x="2147937" y="1790665"/>
                  </a:cubicBezTo>
                  <a:lnTo>
                    <a:pt x="47369" y="1790665"/>
                  </a:lnTo>
                  <a:cubicBezTo>
                    <a:pt x="34806" y="1790665"/>
                    <a:pt x="22758" y="1785674"/>
                    <a:pt x="13874" y="1776791"/>
                  </a:cubicBezTo>
                  <a:cubicBezTo>
                    <a:pt x="4991" y="1767907"/>
                    <a:pt x="0" y="1755859"/>
                    <a:pt x="0" y="1743295"/>
                  </a:cubicBezTo>
                  <a:lnTo>
                    <a:pt x="0" y="47369"/>
                  </a:lnTo>
                  <a:cubicBezTo>
                    <a:pt x="0" y="34806"/>
                    <a:pt x="4991" y="22758"/>
                    <a:pt x="13874" y="13874"/>
                  </a:cubicBezTo>
                  <a:cubicBezTo>
                    <a:pt x="22758" y="4991"/>
                    <a:pt x="34806" y="0"/>
                    <a:pt x="473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5c6bfa1c63_0_309"/>
            <p:cNvSpPr txBox="1"/>
            <p:nvPr/>
          </p:nvSpPr>
          <p:spPr>
            <a:xfrm>
              <a:off x="0" y="-28575"/>
              <a:ext cx="2195400" cy="1819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0" name="Google Shape;450;g35c6bfa1c63_0_309"/>
          <p:cNvSpPr/>
          <p:nvPr/>
        </p:nvSpPr>
        <p:spPr>
          <a:xfrm rot="-5400000">
            <a:off x="3392206" y="4957270"/>
            <a:ext cx="2880189" cy="3320103"/>
          </a:xfrm>
          <a:custGeom>
            <a:rect b="b" l="l" r="r" t="t"/>
            <a:pathLst>
              <a:path extrusionOk="0" h="3320103" w="2880189">
                <a:moveTo>
                  <a:pt x="0" y="0"/>
                </a:moveTo>
                <a:lnTo>
                  <a:pt x="2880189" y="0"/>
                </a:lnTo>
                <a:lnTo>
                  <a:pt x="2880189" y="3320103"/>
                </a:lnTo>
                <a:lnTo>
                  <a:pt x="0" y="3320103"/>
                </a:lnTo>
                <a:lnTo>
                  <a:pt x="0" y="0"/>
                </a:lnTo>
                <a:close/>
              </a:path>
            </a:pathLst>
          </a:custGeom>
          <a:blipFill rotWithShape="1">
            <a:blip r:embed="rId4">
              <a:alphaModFix/>
            </a:blip>
            <a:stretch>
              <a:fillRect b="0" l="0" r="0" t="0"/>
            </a:stretch>
          </a:blipFill>
          <a:ln>
            <a:noFill/>
          </a:ln>
        </p:spPr>
      </p:sp>
      <p:sp>
        <p:nvSpPr>
          <p:cNvPr id="451" name="Google Shape;451;g35c6bfa1c63_0_309"/>
          <p:cNvSpPr txBox="1"/>
          <p:nvPr/>
        </p:nvSpPr>
        <p:spPr>
          <a:xfrm>
            <a:off x="8820122" y="2140585"/>
            <a:ext cx="70800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reemplazo de página adopta el siguiente enfoque. Si no hay ningún marco libre, buscamos uno que no esté siendo utilizado actualmente y lo liberamos.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Podemos liberar un marco escribiendo su contenido en el espacio de intercambio y cambiando la tabla de páginas (y todas las demás tablas) para indicar que la página ya no está en la memoria. Ahora podemos usar el marco liberado para contener la página en la que falló el proceso.</a:t>
            </a:r>
            <a:endParaRPr/>
          </a:p>
        </p:txBody>
      </p:sp>
      <p:sp>
        <p:nvSpPr>
          <p:cNvPr id="452" name="Google Shape;452;g35c6bfa1c63_0_309"/>
          <p:cNvSpPr txBox="1"/>
          <p:nvPr/>
        </p:nvSpPr>
        <p:spPr>
          <a:xfrm>
            <a:off x="1933116" y="2239876"/>
            <a:ext cx="59850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REEMPLAZO DE PAGINAS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6" name="Shape 456"/>
        <p:cNvGrpSpPr/>
        <p:nvPr/>
      </p:nvGrpSpPr>
      <p:grpSpPr>
        <a:xfrm>
          <a:off x="0" y="0"/>
          <a:ext cx="0" cy="0"/>
          <a:chOff x="0" y="0"/>
          <a:chExt cx="0" cy="0"/>
        </a:xfrm>
      </p:grpSpPr>
      <p:sp>
        <p:nvSpPr>
          <p:cNvPr id="457" name="Google Shape;457;g35c6bfa1c63_0_322"/>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58" name="Google Shape;458;g35c6bfa1c63_0_322"/>
          <p:cNvGrpSpPr/>
          <p:nvPr/>
        </p:nvGrpSpPr>
        <p:grpSpPr>
          <a:xfrm>
            <a:off x="9274770" y="1612356"/>
            <a:ext cx="8115874" cy="6954022"/>
            <a:chOff x="0" y="-28575"/>
            <a:chExt cx="2137500" cy="1831500"/>
          </a:xfrm>
        </p:grpSpPr>
        <p:sp>
          <p:nvSpPr>
            <p:cNvPr id="459" name="Google Shape;459;g35c6bfa1c63_0_322"/>
            <p:cNvSpPr/>
            <p:nvPr/>
          </p:nvSpPr>
          <p:spPr>
            <a:xfrm>
              <a:off x="0" y="0"/>
              <a:ext cx="2137363" cy="1802876"/>
            </a:xfrm>
            <a:custGeom>
              <a:rect b="b" l="l" r="r" t="t"/>
              <a:pathLst>
                <a:path extrusionOk="0" h="1802876" w="2137363">
                  <a:moveTo>
                    <a:pt x="48654" y="0"/>
                  </a:moveTo>
                  <a:lnTo>
                    <a:pt x="2088710" y="0"/>
                  </a:lnTo>
                  <a:cubicBezTo>
                    <a:pt x="2115580" y="0"/>
                    <a:pt x="2137363" y="21783"/>
                    <a:pt x="2137363" y="48654"/>
                  </a:cubicBezTo>
                  <a:lnTo>
                    <a:pt x="2137363" y="1754223"/>
                  </a:lnTo>
                  <a:cubicBezTo>
                    <a:pt x="2137363" y="1781093"/>
                    <a:pt x="2115580" y="1802876"/>
                    <a:pt x="2088710" y="1802876"/>
                  </a:cubicBezTo>
                  <a:lnTo>
                    <a:pt x="48654" y="1802876"/>
                  </a:lnTo>
                  <a:cubicBezTo>
                    <a:pt x="21783" y="1802876"/>
                    <a:pt x="0" y="1781093"/>
                    <a:pt x="0" y="1754223"/>
                  </a:cubicBezTo>
                  <a:lnTo>
                    <a:pt x="0" y="48654"/>
                  </a:lnTo>
                  <a:cubicBezTo>
                    <a:pt x="0" y="21783"/>
                    <a:pt x="21783" y="0"/>
                    <a:pt x="486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5c6bfa1c63_0_322"/>
            <p:cNvSpPr txBox="1"/>
            <p:nvPr/>
          </p:nvSpPr>
          <p:spPr>
            <a:xfrm>
              <a:off x="0" y="-28575"/>
              <a:ext cx="2137500" cy="183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g35c6bfa1c63_0_322"/>
          <p:cNvGrpSpPr/>
          <p:nvPr/>
        </p:nvGrpSpPr>
        <p:grpSpPr>
          <a:xfrm>
            <a:off x="897930" y="1612356"/>
            <a:ext cx="8161437" cy="6954022"/>
            <a:chOff x="0" y="-28575"/>
            <a:chExt cx="2149500" cy="1831500"/>
          </a:xfrm>
        </p:grpSpPr>
        <p:sp>
          <p:nvSpPr>
            <p:cNvPr id="462" name="Google Shape;462;g35c6bfa1c63_0_322"/>
            <p:cNvSpPr/>
            <p:nvPr/>
          </p:nvSpPr>
          <p:spPr>
            <a:xfrm>
              <a:off x="0" y="0"/>
              <a:ext cx="2149367" cy="1802876"/>
            </a:xfrm>
            <a:custGeom>
              <a:rect b="b" l="l" r="r" t="t"/>
              <a:pathLst>
                <a:path extrusionOk="0" h="1802876" w="2149367">
                  <a:moveTo>
                    <a:pt x="48382" y="0"/>
                  </a:moveTo>
                  <a:lnTo>
                    <a:pt x="2100985" y="0"/>
                  </a:lnTo>
                  <a:cubicBezTo>
                    <a:pt x="2127706" y="0"/>
                    <a:pt x="2149367" y="21661"/>
                    <a:pt x="2149367" y="48382"/>
                  </a:cubicBezTo>
                  <a:lnTo>
                    <a:pt x="2149367" y="1754494"/>
                  </a:lnTo>
                  <a:cubicBezTo>
                    <a:pt x="2149367" y="1767326"/>
                    <a:pt x="2144270" y="1779632"/>
                    <a:pt x="2135196" y="1788706"/>
                  </a:cubicBezTo>
                  <a:cubicBezTo>
                    <a:pt x="2126123" y="1797779"/>
                    <a:pt x="2113817" y="1802876"/>
                    <a:pt x="2100985" y="1802876"/>
                  </a:cubicBezTo>
                  <a:lnTo>
                    <a:pt x="48382" y="1802876"/>
                  </a:lnTo>
                  <a:cubicBezTo>
                    <a:pt x="35550" y="1802876"/>
                    <a:pt x="23244" y="1797779"/>
                    <a:pt x="14171" y="1788706"/>
                  </a:cubicBezTo>
                  <a:cubicBezTo>
                    <a:pt x="5097" y="1779632"/>
                    <a:pt x="0" y="1767326"/>
                    <a:pt x="0" y="1754494"/>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5c6bfa1c63_0_322"/>
            <p:cNvSpPr txBox="1"/>
            <p:nvPr/>
          </p:nvSpPr>
          <p:spPr>
            <a:xfrm>
              <a:off x="0" y="-28575"/>
              <a:ext cx="2149500" cy="183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g35c6bfa1c63_0_322"/>
          <p:cNvGrpSpPr/>
          <p:nvPr/>
        </p:nvGrpSpPr>
        <p:grpSpPr>
          <a:xfrm>
            <a:off x="9666201" y="1928041"/>
            <a:ext cx="7332486" cy="6162623"/>
            <a:chOff x="0" y="-28575"/>
            <a:chExt cx="1931177" cy="1623067"/>
          </a:xfrm>
        </p:grpSpPr>
        <p:sp>
          <p:nvSpPr>
            <p:cNvPr id="465" name="Google Shape;465;g35c6bfa1c63_0_322"/>
            <p:cNvSpPr/>
            <p:nvPr/>
          </p:nvSpPr>
          <p:spPr>
            <a:xfrm>
              <a:off x="0" y="0"/>
              <a:ext cx="1931177" cy="1594492"/>
            </a:xfrm>
            <a:custGeom>
              <a:rect b="b" l="l" r="r" t="t"/>
              <a:pathLst>
                <a:path extrusionOk="0" h="1594492" w="1931177">
                  <a:moveTo>
                    <a:pt x="53848" y="0"/>
                  </a:moveTo>
                  <a:lnTo>
                    <a:pt x="1877329" y="0"/>
                  </a:lnTo>
                  <a:cubicBezTo>
                    <a:pt x="1907069" y="0"/>
                    <a:pt x="1931177" y="24109"/>
                    <a:pt x="1931177" y="53848"/>
                  </a:cubicBezTo>
                  <a:lnTo>
                    <a:pt x="1931177" y="1540644"/>
                  </a:lnTo>
                  <a:cubicBezTo>
                    <a:pt x="1931177" y="1554925"/>
                    <a:pt x="1925504" y="1568622"/>
                    <a:pt x="1915406" y="1578720"/>
                  </a:cubicBezTo>
                  <a:cubicBezTo>
                    <a:pt x="1905307" y="1588819"/>
                    <a:pt x="1891611" y="1594492"/>
                    <a:pt x="1877329" y="1594492"/>
                  </a:cubicBezTo>
                  <a:lnTo>
                    <a:pt x="53848" y="1594492"/>
                  </a:lnTo>
                  <a:cubicBezTo>
                    <a:pt x="39567" y="1594492"/>
                    <a:pt x="25870" y="1588819"/>
                    <a:pt x="15772" y="1578720"/>
                  </a:cubicBezTo>
                  <a:cubicBezTo>
                    <a:pt x="5673" y="1568622"/>
                    <a:pt x="0" y="1554925"/>
                    <a:pt x="0" y="1540644"/>
                  </a:cubicBezTo>
                  <a:lnTo>
                    <a:pt x="0" y="53848"/>
                  </a:lnTo>
                  <a:cubicBezTo>
                    <a:pt x="0" y="39567"/>
                    <a:pt x="5673" y="25870"/>
                    <a:pt x="15772" y="15772"/>
                  </a:cubicBezTo>
                  <a:cubicBezTo>
                    <a:pt x="25870" y="5673"/>
                    <a:pt x="39567" y="0"/>
                    <a:pt x="5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5c6bfa1c63_0_322"/>
            <p:cNvSpPr txBox="1"/>
            <p:nvPr/>
          </p:nvSpPr>
          <p:spPr>
            <a:xfrm>
              <a:off x="0" y="-28575"/>
              <a:ext cx="1931100" cy="162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7" name="Google Shape;467;g35c6bfa1c63_0_322"/>
          <p:cNvSpPr/>
          <p:nvPr/>
        </p:nvSpPr>
        <p:spPr>
          <a:xfrm>
            <a:off x="9884636" y="2385031"/>
            <a:ext cx="6774090" cy="5357099"/>
          </a:xfrm>
          <a:custGeom>
            <a:rect b="b" l="l" r="r" t="t"/>
            <a:pathLst>
              <a:path extrusionOk="0" h="5357099" w="6774090">
                <a:moveTo>
                  <a:pt x="0" y="0"/>
                </a:moveTo>
                <a:lnTo>
                  <a:pt x="6774090" y="0"/>
                </a:lnTo>
                <a:lnTo>
                  <a:pt x="6774090" y="5357099"/>
                </a:lnTo>
                <a:lnTo>
                  <a:pt x="0" y="5357099"/>
                </a:lnTo>
                <a:lnTo>
                  <a:pt x="0" y="0"/>
                </a:lnTo>
                <a:close/>
              </a:path>
            </a:pathLst>
          </a:custGeom>
          <a:blipFill rotWithShape="1">
            <a:blip r:embed="rId4">
              <a:alphaModFix/>
            </a:blip>
            <a:stretch>
              <a:fillRect b="-4849" l="-359" r="0" t="-1879"/>
            </a:stretch>
          </a:blipFill>
          <a:ln>
            <a:noFill/>
          </a:ln>
        </p:spPr>
      </p:sp>
      <p:sp>
        <p:nvSpPr>
          <p:cNvPr id="468" name="Google Shape;468;g35c6bfa1c63_0_322"/>
          <p:cNvSpPr txBox="1"/>
          <p:nvPr/>
        </p:nvSpPr>
        <p:spPr>
          <a:xfrm>
            <a:off x="1467852" y="2157184"/>
            <a:ext cx="7099800" cy="679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Modificamos la rutina de servicio de fallo de página para incluir el reemplazo de página:</a:t>
            </a:r>
            <a:endParaRPr/>
          </a:p>
          <a:p>
            <a:pPr indent="-248286" lvl="1" marL="496573" marR="0" rtl="0" algn="l">
              <a:lnSpc>
                <a:spcPct val="130000"/>
              </a:lnSpc>
              <a:spcBef>
                <a:spcPts val="0"/>
              </a:spcBef>
              <a:spcAft>
                <a:spcPts val="0"/>
              </a:spcAft>
              <a:buClr>
                <a:srgbClr val="FFFFFF"/>
              </a:buClr>
              <a:buSzPts val="2300"/>
              <a:buFont typeface="Montserrat"/>
              <a:buAutoNum type="arabicPeriod"/>
            </a:pPr>
            <a:r>
              <a:rPr b="0" i="0" lang="en-US" sz="2300" u="none" cap="none" strike="noStrike">
                <a:solidFill>
                  <a:srgbClr val="FFFFFF"/>
                </a:solidFill>
                <a:latin typeface="Montserrat"/>
                <a:ea typeface="Montserrat"/>
                <a:cs typeface="Montserrat"/>
                <a:sym typeface="Montserrat"/>
              </a:rPr>
              <a:t> Buscar la ubicación de la página deseada en el disco.</a:t>
            </a:r>
            <a:endParaRPr/>
          </a:p>
          <a:p>
            <a:pPr indent="-248286" lvl="1" marL="496573" marR="0" rtl="0" algn="l">
              <a:lnSpc>
                <a:spcPct val="130000"/>
              </a:lnSpc>
              <a:spcBef>
                <a:spcPts val="0"/>
              </a:spcBef>
              <a:spcAft>
                <a:spcPts val="0"/>
              </a:spcAft>
              <a:buClr>
                <a:srgbClr val="FFFFFF"/>
              </a:buClr>
              <a:buSzPts val="2300"/>
              <a:buFont typeface="Montserrat"/>
              <a:buAutoNum type="arabicPeriod"/>
            </a:pPr>
            <a:r>
              <a:rPr b="0" i="0" lang="en-US" sz="2300" u="none" cap="none" strike="noStrike">
                <a:solidFill>
                  <a:srgbClr val="FFFFFF"/>
                </a:solidFill>
                <a:latin typeface="Montserrat"/>
                <a:ea typeface="Montserrat"/>
                <a:cs typeface="Montserrat"/>
                <a:sym typeface="Montserrat"/>
              </a:rPr>
              <a:t>Encpmtrar un marco libre:</a:t>
            </a:r>
            <a:endParaRPr/>
          </a:p>
          <a:p>
            <a:pPr indent="-331048" lvl="2" marL="993147" marR="0" rtl="0" algn="l">
              <a:lnSpc>
                <a:spcPct val="130000"/>
              </a:lnSpc>
              <a:spcBef>
                <a:spcPts val="0"/>
              </a:spcBef>
              <a:spcAft>
                <a:spcPts val="0"/>
              </a:spcAft>
              <a:buClr>
                <a:srgbClr val="FFFFFF"/>
              </a:buClr>
              <a:buSzPts val="2300"/>
              <a:buFont typeface="Arial"/>
              <a:buChar char="⚬"/>
            </a:pPr>
            <a:r>
              <a:rPr b="0" i="0" lang="en-US" sz="2300" u="none" cap="none" strike="noStrike">
                <a:solidFill>
                  <a:srgbClr val="FFFFFF"/>
                </a:solidFill>
                <a:latin typeface="Montserrat"/>
                <a:ea typeface="Montserrat"/>
                <a:cs typeface="Montserrat"/>
                <a:sym typeface="Montserrat"/>
              </a:rPr>
              <a:t>Si hay un marco libre, se usa este.</a:t>
            </a:r>
            <a:endParaRPr/>
          </a:p>
          <a:p>
            <a:pPr indent="-331048" lvl="2" marL="993147" marR="0" rtl="0" algn="l">
              <a:lnSpc>
                <a:spcPct val="130000"/>
              </a:lnSpc>
              <a:spcBef>
                <a:spcPts val="0"/>
              </a:spcBef>
              <a:spcAft>
                <a:spcPts val="0"/>
              </a:spcAft>
              <a:buClr>
                <a:srgbClr val="FFFFFF"/>
              </a:buClr>
              <a:buSzPts val="2300"/>
              <a:buFont typeface="Arial"/>
              <a:buChar char="⚬"/>
            </a:pPr>
            <a:r>
              <a:rPr b="0" i="0" lang="en-US" sz="2300" u="none" cap="none" strike="noStrike">
                <a:solidFill>
                  <a:srgbClr val="FFFFFF"/>
                </a:solidFill>
                <a:latin typeface="Montserrat"/>
                <a:ea typeface="Montserrat"/>
                <a:cs typeface="Montserrat"/>
                <a:sym typeface="Montserrat"/>
              </a:rPr>
              <a:t>Si no hay ningún marco libre, se utiliza un algoritmo de reemplazo de página por el marco de la víctima.</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3. Se escribe la víctima en el disco; se cambian las tablas de páginas y marcos en consecuencia.</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4. Se lee la página deseada en el marco recién liberado; se cambian las tablas de páginas y marcos.</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5. Se reinicia el proceso de usuario.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72" name="Shape 472"/>
        <p:cNvGrpSpPr/>
        <p:nvPr/>
      </p:nvGrpSpPr>
      <p:grpSpPr>
        <a:xfrm>
          <a:off x="0" y="0"/>
          <a:ext cx="0" cy="0"/>
          <a:chOff x="0" y="0"/>
          <a:chExt cx="0" cy="0"/>
        </a:xfrm>
      </p:grpSpPr>
      <p:sp>
        <p:nvSpPr>
          <p:cNvPr id="473" name="Google Shape;473;g35c6bfa1c63_0_33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74" name="Google Shape;474;g35c6bfa1c63_0_337"/>
          <p:cNvGrpSpPr/>
          <p:nvPr/>
        </p:nvGrpSpPr>
        <p:grpSpPr>
          <a:xfrm>
            <a:off x="9274770" y="1261418"/>
            <a:ext cx="8115874" cy="7723206"/>
            <a:chOff x="0" y="-28575"/>
            <a:chExt cx="2137500" cy="2034082"/>
          </a:xfrm>
        </p:grpSpPr>
        <p:sp>
          <p:nvSpPr>
            <p:cNvPr id="475" name="Google Shape;475;g35c6bfa1c63_0_337"/>
            <p:cNvSpPr/>
            <p:nvPr/>
          </p:nvSpPr>
          <p:spPr>
            <a:xfrm>
              <a:off x="0" y="0"/>
              <a:ext cx="2137363" cy="2005507"/>
            </a:xfrm>
            <a:custGeom>
              <a:rect b="b" l="l" r="r" t="t"/>
              <a:pathLst>
                <a:path extrusionOk="0" h="2005507" w="2137363">
                  <a:moveTo>
                    <a:pt x="48654" y="0"/>
                  </a:moveTo>
                  <a:lnTo>
                    <a:pt x="2088710" y="0"/>
                  </a:lnTo>
                  <a:cubicBezTo>
                    <a:pt x="2115580" y="0"/>
                    <a:pt x="2137363" y="21783"/>
                    <a:pt x="2137363" y="48654"/>
                  </a:cubicBezTo>
                  <a:lnTo>
                    <a:pt x="2137363" y="1956854"/>
                  </a:lnTo>
                  <a:cubicBezTo>
                    <a:pt x="2137363" y="1983724"/>
                    <a:pt x="2115580" y="2005507"/>
                    <a:pt x="2088710" y="2005507"/>
                  </a:cubicBezTo>
                  <a:lnTo>
                    <a:pt x="48654" y="2005507"/>
                  </a:lnTo>
                  <a:cubicBezTo>
                    <a:pt x="21783" y="2005507"/>
                    <a:pt x="0" y="1983724"/>
                    <a:pt x="0" y="1956854"/>
                  </a:cubicBezTo>
                  <a:lnTo>
                    <a:pt x="0" y="48654"/>
                  </a:lnTo>
                  <a:cubicBezTo>
                    <a:pt x="0" y="21783"/>
                    <a:pt x="21783" y="0"/>
                    <a:pt x="486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5c6bfa1c63_0_337"/>
            <p:cNvSpPr txBox="1"/>
            <p:nvPr/>
          </p:nvSpPr>
          <p:spPr>
            <a:xfrm>
              <a:off x="0" y="-28575"/>
              <a:ext cx="2137500" cy="20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7" name="Google Shape;477;g35c6bfa1c63_0_337"/>
          <p:cNvGrpSpPr/>
          <p:nvPr/>
        </p:nvGrpSpPr>
        <p:grpSpPr>
          <a:xfrm>
            <a:off x="897930" y="1261418"/>
            <a:ext cx="8161437" cy="7723206"/>
            <a:chOff x="0" y="-28575"/>
            <a:chExt cx="2149500" cy="2034082"/>
          </a:xfrm>
        </p:grpSpPr>
        <p:sp>
          <p:nvSpPr>
            <p:cNvPr id="478" name="Google Shape;478;g35c6bfa1c63_0_337"/>
            <p:cNvSpPr/>
            <p:nvPr/>
          </p:nvSpPr>
          <p:spPr>
            <a:xfrm>
              <a:off x="0" y="0"/>
              <a:ext cx="2149367" cy="2005507"/>
            </a:xfrm>
            <a:custGeom>
              <a:rect b="b" l="l" r="r" t="t"/>
              <a:pathLst>
                <a:path extrusionOk="0" h="2005507" w="2149367">
                  <a:moveTo>
                    <a:pt x="48382" y="0"/>
                  </a:moveTo>
                  <a:lnTo>
                    <a:pt x="2100985" y="0"/>
                  </a:lnTo>
                  <a:cubicBezTo>
                    <a:pt x="2127706" y="0"/>
                    <a:pt x="2149367" y="21661"/>
                    <a:pt x="2149367" y="48382"/>
                  </a:cubicBezTo>
                  <a:lnTo>
                    <a:pt x="2149367" y="1957125"/>
                  </a:lnTo>
                  <a:cubicBezTo>
                    <a:pt x="2149367" y="1969957"/>
                    <a:pt x="2144270" y="1982263"/>
                    <a:pt x="2135196" y="1991336"/>
                  </a:cubicBezTo>
                  <a:cubicBezTo>
                    <a:pt x="2126123" y="2000410"/>
                    <a:pt x="2113817" y="2005507"/>
                    <a:pt x="2100985" y="2005507"/>
                  </a:cubicBezTo>
                  <a:lnTo>
                    <a:pt x="48382" y="2005507"/>
                  </a:lnTo>
                  <a:cubicBezTo>
                    <a:pt x="35550" y="2005507"/>
                    <a:pt x="23244" y="2000410"/>
                    <a:pt x="14171" y="1991336"/>
                  </a:cubicBezTo>
                  <a:cubicBezTo>
                    <a:pt x="5097" y="1982263"/>
                    <a:pt x="0" y="1969957"/>
                    <a:pt x="0" y="1957125"/>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5c6bfa1c63_0_337"/>
            <p:cNvSpPr txBox="1"/>
            <p:nvPr/>
          </p:nvSpPr>
          <p:spPr>
            <a:xfrm>
              <a:off x="0" y="-28575"/>
              <a:ext cx="2149500" cy="20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g35c6bfa1c63_0_337"/>
          <p:cNvGrpSpPr/>
          <p:nvPr/>
        </p:nvGrpSpPr>
        <p:grpSpPr>
          <a:xfrm>
            <a:off x="9666201" y="2041705"/>
            <a:ext cx="7332486" cy="6162623"/>
            <a:chOff x="0" y="-28575"/>
            <a:chExt cx="1931177" cy="1623067"/>
          </a:xfrm>
        </p:grpSpPr>
        <p:sp>
          <p:nvSpPr>
            <p:cNvPr id="481" name="Google Shape;481;g35c6bfa1c63_0_337"/>
            <p:cNvSpPr/>
            <p:nvPr/>
          </p:nvSpPr>
          <p:spPr>
            <a:xfrm>
              <a:off x="0" y="0"/>
              <a:ext cx="1931177" cy="1594492"/>
            </a:xfrm>
            <a:custGeom>
              <a:rect b="b" l="l" r="r" t="t"/>
              <a:pathLst>
                <a:path extrusionOk="0" h="1594492" w="1931177">
                  <a:moveTo>
                    <a:pt x="53848" y="0"/>
                  </a:moveTo>
                  <a:lnTo>
                    <a:pt x="1877329" y="0"/>
                  </a:lnTo>
                  <a:cubicBezTo>
                    <a:pt x="1907069" y="0"/>
                    <a:pt x="1931177" y="24109"/>
                    <a:pt x="1931177" y="53848"/>
                  </a:cubicBezTo>
                  <a:lnTo>
                    <a:pt x="1931177" y="1540644"/>
                  </a:lnTo>
                  <a:cubicBezTo>
                    <a:pt x="1931177" y="1554925"/>
                    <a:pt x="1925504" y="1568622"/>
                    <a:pt x="1915406" y="1578720"/>
                  </a:cubicBezTo>
                  <a:cubicBezTo>
                    <a:pt x="1905307" y="1588819"/>
                    <a:pt x="1891611" y="1594492"/>
                    <a:pt x="1877329" y="1594492"/>
                  </a:cubicBezTo>
                  <a:lnTo>
                    <a:pt x="53848" y="1594492"/>
                  </a:lnTo>
                  <a:cubicBezTo>
                    <a:pt x="39567" y="1594492"/>
                    <a:pt x="25870" y="1588819"/>
                    <a:pt x="15772" y="1578720"/>
                  </a:cubicBezTo>
                  <a:cubicBezTo>
                    <a:pt x="5673" y="1568622"/>
                    <a:pt x="0" y="1554925"/>
                    <a:pt x="0" y="1540644"/>
                  </a:cubicBezTo>
                  <a:lnTo>
                    <a:pt x="0" y="53848"/>
                  </a:lnTo>
                  <a:cubicBezTo>
                    <a:pt x="0" y="39567"/>
                    <a:pt x="5673" y="25870"/>
                    <a:pt x="15772" y="15772"/>
                  </a:cubicBezTo>
                  <a:cubicBezTo>
                    <a:pt x="25870" y="5673"/>
                    <a:pt x="39567" y="0"/>
                    <a:pt x="5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5c6bfa1c63_0_337"/>
            <p:cNvSpPr txBox="1"/>
            <p:nvPr/>
          </p:nvSpPr>
          <p:spPr>
            <a:xfrm>
              <a:off x="0" y="-28575"/>
              <a:ext cx="1931100" cy="162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g35c6bfa1c63_0_337"/>
          <p:cNvSpPr/>
          <p:nvPr/>
        </p:nvSpPr>
        <p:spPr>
          <a:xfrm>
            <a:off x="9878978" y="2636728"/>
            <a:ext cx="6906884" cy="5081032"/>
          </a:xfrm>
          <a:custGeom>
            <a:rect b="b" l="l" r="r" t="t"/>
            <a:pathLst>
              <a:path extrusionOk="0" h="5081032" w="6906884">
                <a:moveTo>
                  <a:pt x="0" y="0"/>
                </a:moveTo>
                <a:lnTo>
                  <a:pt x="6906884" y="0"/>
                </a:lnTo>
                <a:lnTo>
                  <a:pt x="6906884" y="5081032"/>
                </a:lnTo>
                <a:lnTo>
                  <a:pt x="0" y="5081032"/>
                </a:lnTo>
                <a:lnTo>
                  <a:pt x="0" y="0"/>
                </a:lnTo>
                <a:close/>
              </a:path>
            </a:pathLst>
          </a:custGeom>
          <a:blipFill rotWithShape="1">
            <a:blip r:embed="rId4">
              <a:alphaModFix/>
            </a:blip>
            <a:stretch>
              <a:fillRect b="0" l="0" r="0" t="0"/>
            </a:stretch>
          </a:blipFill>
          <a:ln>
            <a:noFill/>
          </a:ln>
        </p:spPr>
      </p:sp>
      <p:sp>
        <p:nvSpPr>
          <p:cNvPr id="484" name="Google Shape;484;g35c6bfa1c63_0_337"/>
          <p:cNvSpPr txBox="1"/>
          <p:nvPr/>
        </p:nvSpPr>
        <p:spPr>
          <a:xfrm>
            <a:off x="1212559" y="1624965"/>
            <a:ext cx="75315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 reemplazo de página es básico para paginación por demanda. Completa la separación entre memoria lógica y memoria física. Con este mecanismo se puede proporcionar una enorme memoria virtual a los programadores en una memoria física más pequeña.</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Sin demanda, las direcciones de paginación/usuario se asignan a direcciones físicas, por lo que los dos conjuntos de direcciones pueden ser diferentes.</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Todas las páginas de un proceso aún deben estar en la memoria física; sin embargo, con la paginación bajo demanda, el tamaño del espacio de direcciones lógicas ya no está limitado por la memoria física.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8" name="Shape 488"/>
        <p:cNvGrpSpPr/>
        <p:nvPr/>
      </p:nvGrpSpPr>
      <p:grpSpPr>
        <a:xfrm>
          <a:off x="0" y="0"/>
          <a:ext cx="0" cy="0"/>
          <a:chOff x="0" y="0"/>
          <a:chExt cx="0" cy="0"/>
        </a:xfrm>
      </p:grpSpPr>
      <p:sp>
        <p:nvSpPr>
          <p:cNvPr id="489" name="Google Shape;489;g35c6bfa1c63_0_35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90" name="Google Shape;490;g35c6bfa1c63_0_352"/>
          <p:cNvGrpSpPr/>
          <p:nvPr/>
        </p:nvGrpSpPr>
        <p:grpSpPr>
          <a:xfrm>
            <a:off x="1135750" y="776624"/>
            <a:ext cx="10629968" cy="8639018"/>
            <a:chOff x="0" y="-28575"/>
            <a:chExt cx="2799644" cy="2167612"/>
          </a:xfrm>
        </p:grpSpPr>
        <p:sp>
          <p:nvSpPr>
            <p:cNvPr id="491" name="Google Shape;491;g35c6bfa1c63_0_352"/>
            <p:cNvSpPr/>
            <p:nvPr/>
          </p:nvSpPr>
          <p:spPr>
            <a:xfrm>
              <a:off x="0" y="0"/>
              <a:ext cx="2799644" cy="2139037"/>
            </a:xfrm>
            <a:custGeom>
              <a:rect b="b" l="l" r="r" t="t"/>
              <a:pathLst>
                <a:path extrusionOk="0" h="2139037" w="2799644">
                  <a:moveTo>
                    <a:pt x="37144" y="0"/>
                  </a:moveTo>
                  <a:lnTo>
                    <a:pt x="2762500" y="0"/>
                  </a:lnTo>
                  <a:cubicBezTo>
                    <a:pt x="2783014" y="0"/>
                    <a:pt x="2799644" y="16630"/>
                    <a:pt x="2799644" y="37144"/>
                  </a:cubicBezTo>
                  <a:lnTo>
                    <a:pt x="2799644" y="2101893"/>
                  </a:lnTo>
                  <a:cubicBezTo>
                    <a:pt x="2799644" y="2122407"/>
                    <a:pt x="2783014" y="2139037"/>
                    <a:pt x="2762500" y="2139037"/>
                  </a:cubicBezTo>
                  <a:lnTo>
                    <a:pt x="37144" y="2139037"/>
                  </a:lnTo>
                  <a:cubicBezTo>
                    <a:pt x="27293" y="2139037"/>
                    <a:pt x="17845" y="2135124"/>
                    <a:pt x="10879" y="2128158"/>
                  </a:cubicBezTo>
                  <a:cubicBezTo>
                    <a:pt x="3913" y="2121192"/>
                    <a:pt x="0" y="2111745"/>
                    <a:pt x="0" y="2101893"/>
                  </a:cubicBezTo>
                  <a:lnTo>
                    <a:pt x="0" y="37144"/>
                  </a:lnTo>
                  <a:cubicBezTo>
                    <a:pt x="0" y="16630"/>
                    <a:pt x="16630" y="0"/>
                    <a:pt x="3714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5c6bfa1c63_0_352"/>
            <p:cNvSpPr txBox="1"/>
            <p:nvPr/>
          </p:nvSpPr>
          <p:spPr>
            <a:xfrm>
              <a:off x="0" y="-28575"/>
              <a:ext cx="2799600" cy="2167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g35c6bfa1c63_0_352"/>
          <p:cNvGrpSpPr/>
          <p:nvPr/>
        </p:nvGrpSpPr>
        <p:grpSpPr>
          <a:xfrm>
            <a:off x="12164362" y="833275"/>
            <a:ext cx="4987988" cy="8639018"/>
            <a:chOff x="0" y="-28575"/>
            <a:chExt cx="1313700" cy="2167612"/>
          </a:xfrm>
        </p:grpSpPr>
        <p:sp>
          <p:nvSpPr>
            <p:cNvPr id="494" name="Google Shape;494;g35c6bfa1c63_0_352"/>
            <p:cNvSpPr/>
            <p:nvPr/>
          </p:nvSpPr>
          <p:spPr>
            <a:xfrm>
              <a:off x="0" y="0"/>
              <a:ext cx="1313684" cy="2139037"/>
            </a:xfrm>
            <a:custGeom>
              <a:rect b="b" l="l" r="r" t="t"/>
              <a:pathLst>
                <a:path extrusionOk="0" h="2139037" w="1313684">
                  <a:moveTo>
                    <a:pt x="79159" y="0"/>
                  </a:moveTo>
                  <a:lnTo>
                    <a:pt x="1234525" y="0"/>
                  </a:lnTo>
                  <a:cubicBezTo>
                    <a:pt x="1278244" y="0"/>
                    <a:pt x="1313684" y="35441"/>
                    <a:pt x="1313684" y="79159"/>
                  </a:cubicBezTo>
                  <a:lnTo>
                    <a:pt x="1313684" y="2059878"/>
                  </a:lnTo>
                  <a:cubicBezTo>
                    <a:pt x="1313684" y="2103597"/>
                    <a:pt x="1278244" y="2139037"/>
                    <a:pt x="1234525" y="2139037"/>
                  </a:cubicBezTo>
                  <a:lnTo>
                    <a:pt x="79159" y="2139037"/>
                  </a:lnTo>
                  <a:cubicBezTo>
                    <a:pt x="35441" y="2139037"/>
                    <a:pt x="0" y="2103597"/>
                    <a:pt x="0" y="2059878"/>
                  </a:cubicBezTo>
                  <a:lnTo>
                    <a:pt x="0" y="79159"/>
                  </a:lnTo>
                  <a:cubicBezTo>
                    <a:pt x="0" y="35441"/>
                    <a:pt x="35441" y="0"/>
                    <a:pt x="7915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5c6bfa1c63_0_352"/>
            <p:cNvSpPr txBox="1"/>
            <p:nvPr/>
          </p:nvSpPr>
          <p:spPr>
            <a:xfrm>
              <a:off x="0" y="-28575"/>
              <a:ext cx="1313700" cy="2167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6" name="Google Shape;496;g35c6bfa1c63_0_352"/>
          <p:cNvSpPr/>
          <p:nvPr/>
        </p:nvSpPr>
        <p:spPr>
          <a:xfrm>
            <a:off x="12730169" y="3447214"/>
            <a:ext cx="3856273" cy="3446544"/>
          </a:xfrm>
          <a:custGeom>
            <a:rect b="b" l="l" r="r" t="t"/>
            <a:pathLst>
              <a:path extrusionOk="0" h="3446544" w="3856273">
                <a:moveTo>
                  <a:pt x="0" y="0"/>
                </a:moveTo>
                <a:lnTo>
                  <a:pt x="3856273" y="0"/>
                </a:lnTo>
                <a:lnTo>
                  <a:pt x="3856273" y="3446544"/>
                </a:lnTo>
                <a:lnTo>
                  <a:pt x="0" y="3446544"/>
                </a:lnTo>
                <a:lnTo>
                  <a:pt x="0" y="0"/>
                </a:lnTo>
                <a:close/>
              </a:path>
            </a:pathLst>
          </a:custGeom>
          <a:blipFill rotWithShape="1">
            <a:blip r:embed="rId4">
              <a:alphaModFix/>
            </a:blip>
            <a:stretch>
              <a:fillRect b="0" l="0" r="0" t="0"/>
            </a:stretch>
          </a:blipFill>
          <a:ln>
            <a:noFill/>
          </a:ln>
        </p:spPr>
      </p:sp>
      <p:sp>
        <p:nvSpPr>
          <p:cNvPr id="497" name="Google Shape;497;g35c6bfa1c63_0_352"/>
          <p:cNvSpPr txBox="1"/>
          <p:nvPr/>
        </p:nvSpPr>
        <p:spPr>
          <a:xfrm>
            <a:off x="1695962" y="1216662"/>
            <a:ext cx="9509400" cy="78828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Debemos resolver dos problemas principales para implementar la paginación bajo demanda: debemos desarrollar un algoritmo de asignación de marcos y un algoritmo de reemplazo de páginas.</a:t>
            </a:r>
            <a:endParaRPr/>
          </a:p>
          <a:p>
            <a:pPr indent="0" lvl="0" marL="0" marR="0" rtl="0" algn="l">
              <a:lnSpc>
                <a:spcPct val="130012"/>
              </a:lnSpc>
              <a:spcBef>
                <a:spcPts val="0"/>
              </a:spcBef>
              <a:spcAft>
                <a:spcPts val="0"/>
              </a:spcAft>
              <a:buNone/>
            </a:pPr>
            <a:r>
              <a:t/>
            </a:r>
            <a:endParaRPr b="0" i="0" sz="234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Si tenemos múltiples procesos en memoria, debemos decidir cuántos marcos deseamos asignar a cada proceso. Además, cuando sea necesario reemplazar la página, debemos seleccionar los marcos que se van a reemplazar. Diseñar algoritmos apropiados para resolver estos problemas es una tarea importante porque la E/S de disco es muy costosa.</a:t>
            </a:r>
            <a:endParaRPr/>
          </a:p>
          <a:p>
            <a:pPr indent="0" lvl="0" marL="0" marR="0" rtl="0" algn="l">
              <a:lnSpc>
                <a:spcPct val="130012"/>
              </a:lnSpc>
              <a:spcBef>
                <a:spcPts val="0"/>
              </a:spcBef>
              <a:spcAft>
                <a:spcPts val="0"/>
              </a:spcAft>
              <a:buNone/>
            </a:pPr>
            <a:r>
              <a:t/>
            </a:r>
            <a:endParaRPr b="0" i="0" sz="234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Existen muchos algoritmos diferentes de reemplazo de páginas. Probablemente cada sistema operativo tenga su propio esquema de reemplazo. ¿Cómo seleccionamos un algoritmo de reemplazo particular? En general, queremos el que tenga la tasa de error de página más baja.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01" name="Shape 501"/>
        <p:cNvGrpSpPr/>
        <p:nvPr/>
      </p:nvGrpSpPr>
      <p:grpSpPr>
        <a:xfrm>
          <a:off x="0" y="0"/>
          <a:ext cx="0" cy="0"/>
          <a:chOff x="0" y="0"/>
          <a:chExt cx="0" cy="0"/>
        </a:xfrm>
      </p:grpSpPr>
      <p:sp>
        <p:nvSpPr>
          <p:cNvPr id="502" name="Google Shape;502;g35c6bfa1c63_0_43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03" name="Google Shape;503;g35c6bfa1c63_0_439"/>
          <p:cNvGrpSpPr/>
          <p:nvPr/>
        </p:nvGrpSpPr>
        <p:grpSpPr>
          <a:xfrm>
            <a:off x="1272718" y="3537098"/>
            <a:ext cx="6620275" cy="5444755"/>
            <a:chOff x="0" y="-28575"/>
            <a:chExt cx="1743600" cy="1434000"/>
          </a:xfrm>
        </p:grpSpPr>
        <p:sp>
          <p:nvSpPr>
            <p:cNvPr id="504" name="Google Shape;504;g35c6bfa1c63_0_439"/>
            <p:cNvSpPr/>
            <p:nvPr/>
          </p:nvSpPr>
          <p:spPr>
            <a:xfrm>
              <a:off x="0" y="0"/>
              <a:ext cx="1743474" cy="1405373"/>
            </a:xfrm>
            <a:custGeom>
              <a:rect b="b" l="l" r="r" t="t"/>
              <a:pathLst>
                <a:path extrusionOk="0" h="1405373" w="1743474">
                  <a:moveTo>
                    <a:pt x="59645" y="0"/>
                  </a:moveTo>
                  <a:lnTo>
                    <a:pt x="1683829" y="0"/>
                  </a:lnTo>
                  <a:cubicBezTo>
                    <a:pt x="1699648" y="0"/>
                    <a:pt x="1714819" y="6284"/>
                    <a:pt x="1726004" y="17470"/>
                  </a:cubicBezTo>
                  <a:cubicBezTo>
                    <a:pt x="1737190" y="28655"/>
                    <a:pt x="1743474" y="43826"/>
                    <a:pt x="1743474" y="59645"/>
                  </a:cubicBezTo>
                  <a:lnTo>
                    <a:pt x="1743474" y="1345727"/>
                  </a:lnTo>
                  <a:cubicBezTo>
                    <a:pt x="1743474" y="1378669"/>
                    <a:pt x="1716770" y="1405373"/>
                    <a:pt x="1683829" y="1405373"/>
                  </a:cubicBezTo>
                  <a:lnTo>
                    <a:pt x="59645" y="1405373"/>
                  </a:lnTo>
                  <a:cubicBezTo>
                    <a:pt x="43826" y="1405373"/>
                    <a:pt x="28655" y="1399089"/>
                    <a:pt x="17470" y="1387903"/>
                  </a:cubicBezTo>
                  <a:cubicBezTo>
                    <a:pt x="6284" y="1376717"/>
                    <a:pt x="0" y="1361546"/>
                    <a:pt x="0" y="1345727"/>
                  </a:cubicBezTo>
                  <a:lnTo>
                    <a:pt x="0" y="59645"/>
                  </a:lnTo>
                  <a:cubicBezTo>
                    <a:pt x="0" y="26704"/>
                    <a:pt x="26704" y="0"/>
                    <a:pt x="596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35c6bfa1c63_0_439"/>
            <p:cNvSpPr txBox="1"/>
            <p:nvPr/>
          </p:nvSpPr>
          <p:spPr>
            <a:xfrm>
              <a:off x="0" y="-28575"/>
              <a:ext cx="1743600" cy="14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g35c6bfa1c63_0_439"/>
          <p:cNvGrpSpPr/>
          <p:nvPr/>
        </p:nvGrpSpPr>
        <p:grpSpPr>
          <a:xfrm>
            <a:off x="8248055" y="1196886"/>
            <a:ext cx="8767422" cy="7784784"/>
            <a:chOff x="0" y="-28575"/>
            <a:chExt cx="2309100" cy="2050300"/>
          </a:xfrm>
        </p:grpSpPr>
        <p:sp>
          <p:nvSpPr>
            <p:cNvPr id="507" name="Google Shape;507;g35c6bfa1c63_0_439"/>
            <p:cNvSpPr/>
            <p:nvPr/>
          </p:nvSpPr>
          <p:spPr>
            <a:xfrm>
              <a:off x="0" y="0"/>
              <a:ext cx="2309064" cy="2021725"/>
            </a:xfrm>
            <a:custGeom>
              <a:rect b="b" l="l" r="r" t="t"/>
              <a:pathLst>
                <a:path extrusionOk="0" h="2021725" w="2309064">
                  <a:moveTo>
                    <a:pt x="45036" y="0"/>
                  </a:moveTo>
                  <a:lnTo>
                    <a:pt x="2264028" y="0"/>
                  </a:lnTo>
                  <a:cubicBezTo>
                    <a:pt x="2275973" y="0"/>
                    <a:pt x="2287427" y="4745"/>
                    <a:pt x="2295873" y="13191"/>
                  </a:cubicBezTo>
                  <a:cubicBezTo>
                    <a:pt x="2304319" y="21636"/>
                    <a:pt x="2309064" y="33091"/>
                    <a:pt x="2309064" y="45036"/>
                  </a:cubicBezTo>
                  <a:lnTo>
                    <a:pt x="2309064" y="1976689"/>
                  </a:lnTo>
                  <a:cubicBezTo>
                    <a:pt x="2309064" y="1988633"/>
                    <a:pt x="2304319" y="2000088"/>
                    <a:pt x="2295873" y="2008534"/>
                  </a:cubicBezTo>
                  <a:cubicBezTo>
                    <a:pt x="2287427" y="2016980"/>
                    <a:pt x="2275973" y="2021725"/>
                    <a:pt x="2264028" y="2021725"/>
                  </a:cubicBezTo>
                  <a:lnTo>
                    <a:pt x="45036" y="2021725"/>
                  </a:lnTo>
                  <a:cubicBezTo>
                    <a:pt x="33091" y="2021725"/>
                    <a:pt x="21636" y="2016980"/>
                    <a:pt x="13191" y="2008534"/>
                  </a:cubicBezTo>
                  <a:cubicBezTo>
                    <a:pt x="4745" y="2000088"/>
                    <a:pt x="0" y="1988633"/>
                    <a:pt x="0" y="1976689"/>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35c6bfa1c63_0_439"/>
            <p:cNvSpPr txBox="1"/>
            <p:nvPr/>
          </p:nvSpPr>
          <p:spPr>
            <a:xfrm>
              <a:off x="0" y="-28575"/>
              <a:ext cx="2309100" cy="205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g35c6bfa1c63_0_439"/>
          <p:cNvGrpSpPr/>
          <p:nvPr/>
        </p:nvGrpSpPr>
        <p:grpSpPr>
          <a:xfrm>
            <a:off x="1705005" y="3883243"/>
            <a:ext cx="5755721" cy="4752261"/>
            <a:chOff x="0" y="-28575"/>
            <a:chExt cx="1515900" cy="1251616"/>
          </a:xfrm>
        </p:grpSpPr>
        <p:sp>
          <p:nvSpPr>
            <p:cNvPr id="510" name="Google Shape;510;g35c6bfa1c63_0_439"/>
            <p:cNvSpPr/>
            <p:nvPr/>
          </p:nvSpPr>
          <p:spPr>
            <a:xfrm>
              <a:off x="0" y="0"/>
              <a:ext cx="1515767" cy="1223041"/>
            </a:xfrm>
            <a:custGeom>
              <a:rect b="b" l="l" r="r" t="t"/>
              <a:pathLst>
                <a:path extrusionOk="0" h="1223041" w="1515767">
                  <a:moveTo>
                    <a:pt x="68606" y="0"/>
                  </a:moveTo>
                  <a:lnTo>
                    <a:pt x="1447161" y="0"/>
                  </a:lnTo>
                  <a:cubicBezTo>
                    <a:pt x="1465357" y="0"/>
                    <a:pt x="1482807" y="7228"/>
                    <a:pt x="1495673" y="20094"/>
                  </a:cubicBezTo>
                  <a:cubicBezTo>
                    <a:pt x="1508539" y="32960"/>
                    <a:pt x="1515767" y="50410"/>
                    <a:pt x="1515767" y="68606"/>
                  </a:cubicBezTo>
                  <a:lnTo>
                    <a:pt x="1515767" y="1154435"/>
                  </a:lnTo>
                  <a:cubicBezTo>
                    <a:pt x="1515767" y="1192325"/>
                    <a:pt x="1485051" y="1223041"/>
                    <a:pt x="1447161" y="1223041"/>
                  </a:cubicBezTo>
                  <a:lnTo>
                    <a:pt x="68606" y="1223041"/>
                  </a:lnTo>
                  <a:cubicBezTo>
                    <a:pt x="30716" y="1223041"/>
                    <a:pt x="0" y="1192325"/>
                    <a:pt x="0" y="1154435"/>
                  </a:cubicBezTo>
                  <a:lnTo>
                    <a:pt x="0" y="68606"/>
                  </a:lnTo>
                  <a:cubicBezTo>
                    <a:pt x="0" y="30716"/>
                    <a:pt x="30716" y="0"/>
                    <a:pt x="68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35c6bfa1c63_0_439"/>
            <p:cNvSpPr txBox="1"/>
            <p:nvPr/>
          </p:nvSpPr>
          <p:spPr>
            <a:xfrm>
              <a:off x="0" y="-28575"/>
              <a:ext cx="1515900" cy="1251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2" name="Google Shape;512;g35c6bfa1c63_0_439"/>
          <p:cNvSpPr/>
          <p:nvPr/>
        </p:nvSpPr>
        <p:spPr>
          <a:xfrm>
            <a:off x="2197032" y="4187473"/>
            <a:ext cx="4771125" cy="4252265"/>
          </a:xfrm>
          <a:custGeom>
            <a:rect b="b" l="l" r="r" t="t"/>
            <a:pathLst>
              <a:path extrusionOk="0" h="4252265" w="4771125">
                <a:moveTo>
                  <a:pt x="0" y="0"/>
                </a:moveTo>
                <a:lnTo>
                  <a:pt x="4771125" y="0"/>
                </a:lnTo>
                <a:lnTo>
                  <a:pt x="4771125" y="4252265"/>
                </a:lnTo>
                <a:lnTo>
                  <a:pt x="0" y="4252265"/>
                </a:lnTo>
                <a:lnTo>
                  <a:pt x="0" y="0"/>
                </a:lnTo>
                <a:close/>
              </a:path>
            </a:pathLst>
          </a:custGeom>
          <a:blipFill rotWithShape="1">
            <a:blip r:embed="rId4">
              <a:alphaModFix/>
            </a:blip>
            <a:stretch>
              <a:fillRect b="0" l="0" r="0" t="0"/>
            </a:stretch>
          </a:blipFill>
          <a:ln>
            <a:noFill/>
          </a:ln>
        </p:spPr>
      </p:sp>
      <p:sp>
        <p:nvSpPr>
          <p:cNvPr id="513" name="Google Shape;513;g35c6bfa1c63_0_439"/>
          <p:cNvSpPr txBox="1"/>
          <p:nvPr/>
        </p:nvSpPr>
        <p:spPr>
          <a:xfrm>
            <a:off x="8916251" y="1650953"/>
            <a:ext cx="7673700" cy="7888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algoritmo de reemplazo de páginas más simple es el primero en entrar, primero en salir (FIFO). Un algoritmo de reemplazo FIFO asocia con cada página el momento en que esa página se trajo a la memoria. </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Cuando es necesario reemplazar una página, se elige la página más antigua. Tenga en cuenta que no es estrictamente necesario registrar la hora en que se ingresa una página.</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 Podemos crear una cola FIFO para contener todas las páginas en la memoria. Reemplazamos la página al principio de la cola. Cuando una página llega a la memoria, la insertamos al final de la cola.</a:t>
            </a:r>
            <a:endParaRPr/>
          </a:p>
        </p:txBody>
      </p:sp>
      <p:sp>
        <p:nvSpPr>
          <p:cNvPr id="514" name="Google Shape;514;g35c6bfa1c63_0_439"/>
          <p:cNvSpPr txBox="1"/>
          <p:nvPr/>
        </p:nvSpPr>
        <p:spPr>
          <a:xfrm>
            <a:off x="1569834" y="1660478"/>
            <a:ext cx="6025500" cy="18705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REEMPLAZO DE PÁGINA FIFO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18" name="Shape 518"/>
        <p:cNvGrpSpPr/>
        <p:nvPr/>
      </p:nvGrpSpPr>
      <p:grpSpPr>
        <a:xfrm>
          <a:off x="0" y="0"/>
          <a:ext cx="0" cy="0"/>
          <a:chOff x="0" y="0"/>
          <a:chExt cx="0" cy="0"/>
        </a:xfrm>
      </p:grpSpPr>
      <p:sp>
        <p:nvSpPr>
          <p:cNvPr id="519" name="Google Shape;519;g35c6bfa1c63_0_45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20" name="Google Shape;520;g35c6bfa1c63_0_455"/>
          <p:cNvGrpSpPr/>
          <p:nvPr/>
        </p:nvGrpSpPr>
        <p:grpSpPr>
          <a:xfrm>
            <a:off x="1028700" y="2883657"/>
            <a:ext cx="6864036" cy="6082634"/>
            <a:chOff x="0" y="-28575"/>
            <a:chExt cx="1807800" cy="1602000"/>
          </a:xfrm>
        </p:grpSpPr>
        <p:sp>
          <p:nvSpPr>
            <p:cNvPr id="521" name="Google Shape;521;g35c6bfa1c63_0_455"/>
            <p:cNvSpPr/>
            <p:nvPr/>
          </p:nvSpPr>
          <p:spPr>
            <a:xfrm>
              <a:off x="0" y="0"/>
              <a:ext cx="1807742" cy="1573279"/>
            </a:xfrm>
            <a:custGeom>
              <a:rect b="b" l="l" r="r" t="t"/>
              <a:pathLst>
                <a:path extrusionOk="0" h="1573279" w="1807742">
                  <a:moveTo>
                    <a:pt x="57525" y="0"/>
                  </a:moveTo>
                  <a:lnTo>
                    <a:pt x="1750217" y="0"/>
                  </a:lnTo>
                  <a:cubicBezTo>
                    <a:pt x="1781987" y="0"/>
                    <a:pt x="1807742" y="25755"/>
                    <a:pt x="1807742" y="57525"/>
                  </a:cubicBezTo>
                  <a:lnTo>
                    <a:pt x="1807742" y="1515754"/>
                  </a:lnTo>
                  <a:cubicBezTo>
                    <a:pt x="1807742" y="1547524"/>
                    <a:pt x="1781987" y="1573279"/>
                    <a:pt x="1750217" y="1573279"/>
                  </a:cubicBezTo>
                  <a:lnTo>
                    <a:pt x="57525" y="1573279"/>
                  </a:lnTo>
                  <a:cubicBezTo>
                    <a:pt x="25755" y="1573279"/>
                    <a:pt x="0" y="1547524"/>
                    <a:pt x="0" y="1515754"/>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5c6bfa1c63_0_455"/>
            <p:cNvSpPr txBox="1"/>
            <p:nvPr/>
          </p:nvSpPr>
          <p:spPr>
            <a:xfrm>
              <a:off x="0" y="-28575"/>
              <a:ext cx="1807800" cy="1602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3" name="Google Shape;523;g35c6bfa1c63_0_455"/>
          <p:cNvGrpSpPr/>
          <p:nvPr/>
        </p:nvGrpSpPr>
        <p:grpSpPr>
          <a:xfrm>
            <a:off x="8248055" y="2883657"/>
            <a:ext cx="8767422" cy="6082634"/>
            <a:chOff x="0" y="-28575"/>
            <a:chExt cx="2309100" cy="1602000"/>
          </a:xfrm>
        </p:grpSpPr>
        <p:sp>
          <p:nvSpPr>
            <p:cNvPr id="524" name="Google Shape;524;g35c6bfa1c63_0_455"/>
            <p:cNvSpPr/>
            <p:nvPr/>
          </p:nvSpPr>
          <p:spPr>
            <a:xfrm>
              <a:off x="0" y="0"/>
              <a:ext cx="2309064" cy="1573279"/>
            </a:xfrm>
            <a:custGeom>
              <a:rect b="b" l="l" r="r" t="t"/>
              <a:pathLst>
                <a:path extrusionOk="0" h="1573279" w="2309064">
                  <a:moveTo>
                    <a:pt x="45036" y="0"/>
                  </a:moveTo>
                  <a:lnTo>
                    <a:pt x="2264028" y="0"/>
                  </a:lnTo>
                  <a:cubicBezTo>
                    <a:pt x="2275973" y="0"/>
                    <a:pt x="2287427" y="4745"/>
                    <a:pt x="2295873" y="13191"/>
                  </a:cubicBezTo>
                  <a:cubicBezTo>
                    <a:pt x="2304319" y="21636"/>
                    <a:pt x="2309064" y="33091"/>
                    <a:pt x="2309064" y="45036"/>
                  </a:cubicBezTo>
                  <a:lnTo>
                    <a:pt x="2309064" y="1528243"/>
                  </a:lnTo>
                  <a:cubicBezTo>
                    <a:pt x="2309064" y="1553116"/>
                    <a:pt x="2288901" y="1573279"/>
                    <a:pt x="2264028" y="1573279"/>
                  </a:cubicBezTo>
                  <a:lnTo>
                    <a:pt x="45036" y="1573279"/>
                  </a:lnTo>
                  <a:cubicBezTo>
                    <a:pt x="33091" y="1573279"/>
                    <a:pt x="21636" y="1568534"/>
                    <a:pt x="13191" y="1560088"/>
                  </a:cubicBezTo>
                  <a:cubicBezTo>
                    <a:pt x="4745" y="1551643"/>
                    <a:pt x="0" y="1540188"/>
                    <a:pt x="0" y="1528243"/>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35c6bfa1c63_0_455"/>
            <p:cNvSpPr txBox="1"/>
            <p:nvPr/>
          </p:nvSpPr>
          <p:spPr>
            <a:xfrm>
              <a:off x="0" y="-28575"/>
              <a:ext cx="2309100" cy="1602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6" name="Google Shape;526;g35c6bfa1c63_0_455"/>
          <p:cNvGrpSpPr/>
          <p:nvPr/>
        </p:nvGrpSpPr>
        <p:grpSpPr>
          <a:xfrm>
            <a:off x="1434522" y="3342067"/>
            <a:ext cx="6052167" cy="5063166"/>
            <a:chOff x="0" y="-28575"/>
            <a:chExt cx="1593976" cy="1333500"/>
          </a:xfrm>
        </p:grpSpPr>
        <p:sp>
          <p:nvSpPr>
            <p:cNvPr id="527" name="Google Shape;527;g35c6bfa1c63_0_455"/>
            <p:cNvSpPr/>
            <p:nvPr/>
          </p:nvSpPr>
          <p:spPr>
            <a:xfrm>
              <a:off x="0" y="0"/>
              <a:ext cx="1593976" cy="1304804"/>
            </a:xfrm>
            <a:custGeom>
              <a:rect b="b" l="l" r="r" t="t"/>
              <a:pathLst>
                <a:path extrusionOk="0" h="1304804" w="1593976">
                  <a:moveTo>
                    <a:pt x="65240" y="0"/>
                  </a:moveTo>
                  <a:lnTo>
                    <a:pt x="1528736" y="0"/>
                  </a:lnTo>
                  <a:cubicBezTo>
                    <a:pt x="1546039" y="0"/>
                    <a:pt x="1562633" y="6873"/>
                    <a:pt x="1574867" y="19108"/>
                  </a:cubicBezTo>
                  <a:cubicBezTo>
                    <a:pt x="1587102" y="31343"/>
                    <a:pt x="1593976" y="47937"/>
                    <a:pt x="1593976" y="65240"/>
                  </a:cubicBezTo>
                  <a:lnTo>
                    <a:pt x="1593976" y="1239565"/>
                  </a:lnTo>
                  <a:cubicBezTo>
                    <a:pt x="1593976" y="1256867"/>
                    <a:pt x="1587102" y="1273461"/>
                    <a:pt x="1574867" y="1285696"/>
                  </a:cubicBezTo>
                  <a:cubicBezTo>
                    <a:pt x="1562633" y="1297931"/>
                    <a:pt x="1546039" y="1304804"/>
                    <a:pt x="1528736" y="1304804"/>
                  </a:cubicBezTo>
                  <a:lnTo>
                    <a:pt x="65240" y="1304804"/>
                  </a:lnTo>
                  <a:cubicBezTo>
                    <a:pt x="47937" y="1304804"/>
                    <a:pt x="31343" y="1297931"/>
                    <a:pt x="19108" y="1285696"/>
                  </a:cubicBezTo>
                  <a:cubicBezTo>
                    <a:pt x="6873" y="1273461"/>
                    <a:pt x="0" y="1256867"/>
                    <a:pt x="0" y="1239565"/>
                  </a:cubicBezTo>
                  <a:lnTo>
                    <a:pt x="0" y="65240"/>
                  </a:lnTo>
                  <a:cubicBezTo>
                    <a:pt x="0" y="47937"/>
                    <a:pt x="6873" y="31343"/>
                    <a:pt x="19108" y="19108"/>
                  </a:cubicBezTo>
                  <a:cubicBezTo>
                    <a:pt x="31343" y="6873"/>
                    <a:pt x="47937" y="0"/>
                    <a:pt x="652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35c6bfa1c63_0_455"/>
            <p:cNvSpPr txBox="1"/>
            <p:nvPr/>
          </p:nvSpPr>
          <p:spPr>
            <a:xfrm>
              <a:off x="0" y="-28575"/>
              <a:ext cx="1593900" cy="133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9" name="Google Shape;529;g35c6bfa1c63_0_455"/>
          <p:cNvSpPr/>
          <p:nvPr/>
        </p:nvSpPr>
        <p:spPr>
          <a:xfrm>
            <a:off x="1890352" y="3636932"/>
            <a:ext cx="5140468" cy="4581442"/>
          </a:xfrm>
          <a:custGeom>
            <a:rect b="b" l="l" r="r" t="t"/>
            <a:pathLst>
              <a:path extrusionOk="0" h="4581442" w="5140468">
                <a:moveTo>
                  <a:pt x="0" y="0"/>
                </a:moveTo>
                <a:lnTo>
                  <a:pt x="5140467" y="0"/>
                </a:lnTo>
                <a:lnTo>
                  <a:pt x="5140467" y="4581442"/>
                </a:lnTo>
                <a:lnTo>
                  <a:pt x="0" y="4581442"/>
                </a:lnTo>
                <a:lnTo>
                  <a:pt x="0" y="0"/>
                </a:lnTo>
                <a:close/>
              </a:path>
            </a:pathLst>
          </a:custGeom>
          <a:blipFill rotWithShape="1">
            <a:blip r:embed="rId4">
              <a:alphaModFix/>
            </a:blip>
            <a:stretch>
              <a:fillRect b="0" l="0" r="0" t="0"/>
            </a:stretch>
          </a:blipFill>
          <a:ln>
            <a:noFill/>
          </a:ln>
        </p:spPr>
      </p:sp>
      <p:sp>
        <p:nvSpPr>
          <p:cNvPr id="530" name="Google Shape;530;g35c6bfa1c63_0_455"/>
          <p:cNvSpPr txBox="1"/>
          <p:nvPr/>
        </p:nvSpPr>
        <p:spPr>
          <a:xfrm>
            <a:off x="8680726" y="3262241"/>
            <a:ext cx="7673700" cy="5887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reemplazo de la menos usada recientemente (Least Recently Used o LRU) </a:t>
            </a:r>
            <a:r>
              <a:rPr b="0" i="0" lang="en-US" sz="2500" u="none" cap="none" strike="noStrike">
                <a:solidFill>
                  <a:srgbClr val="67D3CD"/>
                </a:solidFill>
                <a:latin typeface="Montserrat"/>
                <a:ea typeface="Montserrat"/>
                <a:cs typeface="Montserrat"/>
                <a:sym typeface="Montserrat"/>
              </a:rPr>
              <a:t>asocia con cada página la hora del último uso de esa página. </a:t>
            </a:r>
            <a:endParaRPr/>
          </a:p>
          <a:p>
            <a:pPr indent="0" lvl="0" marL="0" marR="0" rtl="0" algn="l">
              <a:lnSpc>
                <a:spcPct val="130000"/>
              </a:lnSpc>
              <a:spcBef>
                <a:spcPts val="0"/>
              </a:spcBef>
              <a:spcAft>
                <a:spcPts val="0"/>
              </a:spcAft>
              <a:buNone/>
            </a:pPr>
            <a:r>
              <a:t/>
            </a:r>
            <a:endParaRPr b="0" i="0" sz="2500" u="none" cap="none" strike="noStrike">
              <a:solidFill>
                <a:srgbClr val="67D3CD"/>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Cuando se debe reemplazar una página, LRU </a:t>
            </a:r>
            <a:r>
              <a:rPr b="0" i="0" lang="en-US" sz="2500" u="none" cap="none" strike="noStrike">
                <a:solidFill>
                  <a:srgbClr val="67D3CD"/>
                </a:solidFill>
                <a:latin typeface="Montserrat"/>
                <a:ea typeface="Montserrat"/>
                <a:cs typeface="Montserrat"/>
                <a:sym typeface="Montserrat"/>
              </a:rPr>
              <a:t>elige la página que no se ha utilizado durante más tiempo</a:t>
            </a:r>
            <a:r>
              <a:rPr b="0" i="0" lang="en-US" sz="2500" u="none" cap="none" strike="noStrike">
                <a:solidFill>
                  <a:srgbClr val="FFFFFF"/>
                </a:solidFill>
                <a:latin typeface="Montserrat"/>
                <a:ea typeface="Montserrat"/>
                <a:cs typeface="Montserrat"/>
                <a:sym typeface="Montserrat"/>
              </a:rPr>
              <a:t>.</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Podemos pensar en esta estrategia como el algoritmo óptimo de reemplazo de páginas mirando hacia atrás en el tiempo, en lugar de hacia adelante.</a:t>
            </a:r>
            <a:endParaRPr/>
          </a:p>
        </p:txBody>
      </p:sp>
      <p:sp>
        <p:nvSpPr>
          <p:cNvPr id="531" name="Google Shape;531;g35c6bfa1c63_0_455"/>
          <p:cNvSpPr txBox="1"/>
          <p:nvPr/>
        </p:nvSpPr>
        <p:spPr>
          <a:xfrm>
            <a:off x="1933482" y="1019175"/>
            <a:ext cx="14421000" cy="1802700"/>
          </a:xfrm>
          <a:prstGeom prst="rect">
            <a:avLst/>
          </a:prstGeom>
          <a:noFill/>
          <a:ln>
            <a:noFill/>
          </a:ln>
        </p:spPr>
        <p:txBody>
          <a:bodyPr anchorCtr="0" anchor="t" bIns="0" lIns="0" spcFirstLastPara="1" rIns="0" wrap="square" tIns="0">
            <a:spAutoFit/>
          </a:bodyPr>
          <a:lstStyle/>
          <a:p>
            <a:pPr indent="0" lvl="0" marL="0" marR="0" rtl="0" algn="ctr">
              <a:lnSpc>
                <a:spcPct val="121004"/>
              </a:lnSpc>
              <a:spcBef>
                <a:spcPts val="0"/>
              </a:spcBef>
              <a:spcAft>
                <a:spcPts val="0"/>
              </a:spcAft>
              <a:buNone/>
            </a:pPr>
            <a:r>
              <a:rPr b="0" i="0" lang="en-US" sz="5299" u="none" cap="none" strike="noStrike">
                <a:solidFill>
                  <a:srgbClr val="FFFFFF"/>
                </a:solidFill>
                <a:latin typeface="Arial"/>
                <a:ea typeface="Arial"/>
                <a:cs typeface="Arial"/>
                <a:sym typeface="Arial"/>
              </a:rPr>
              <a:t>REEMPLAZO DE LA PÁGINA MENOS USADA RECIENTEMENTE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c6bfa1c63_0_24"/>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c6bfa1c63_0_24"/>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Gestión de la 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Memoria física y paginación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Técnicas de asignación de 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Paginación y segmentación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Tablas de páginas y TLB</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Fallos de página y manejo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Intercambio y paginación por demanda</a:t>
            </a:r>
            <a:endParaRPr sz="4200">
              <a:solidFill>
                <a:schemeClr val="lt1"/>
              </a:solidFill>
              <a:latin typeface="Calibri"/>
              <a:ea typeface="Calibri"/>
              <a:cs typeface="Calibri"/>
              <a:sym typeface="Calibri"/>
            </a:endParaRPr>
          </a:p>
        </p:txBody>
      </p:sp>
      <p:grpSp>
        <p:nvGrpSpPr>
          <p:cNvPr id="109" name="Google Shape;109;g35c6bfa1c63_0_24"/>
          <p:cNvGrpSpPr/>
          <p:nvPr/>
        </p:nvGrpSpPr>
        <p:grpSpPr>
          <a:xfrm>
            <a:off x="5261819" y="1886650"/>
            <a:ext cx="7764346" cy="662377"/>
            <a:chOff x="5261919" y="2543550"/>
            <a:chExt cx="7764346" cy="662377"/>
          </a:xfrm>
        </p:grpSpPr>
        <p:grpSp>
          <p:nvGrpSpPr>
            <p:cNvPr id="110" name="Google Shape;110;g35c6bfa1c63_0_24"/>
            <p:cNvGrpSpPr/>
            <p:nvPr/>
          </p:nvGrpSpPr>
          <p:grpSpPr>
            <a:xfrm>
              <a:off x="5261919" y="2543553"/>
              <a:ext cx="7764346" cy="662374"/>
              <a:chOff x="0" y="-28575"/>
              <a:chExt cx="5099400" cy="435000"/>
            </a:xfrm>
          </p:grpSpPr>
          <p:sp>
            <p:nvSpPr>
              <p:cNvPr id="111" name="Google Shape;111;g35c6bfa1c63_0_24"/>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c6bfa1c63_0_24"/>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c6bfa1c63_0_24"/>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c6bfa1c63_0_24"/>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35" name="Shape 535"/>
        <p:cNvGrpSpPr/>
        <p:nvPr/>
      </p:nvGrpSpPr>
      <p:grpSpPr>
        <a:xfrm>
          <a:off x="0" y="0"/>
          <a:ext cx="0" cy="0"/>
          <a:chOff x="0" y="0"/>
          <a:chExt cx="0" cy="0"/>
        </a:xfrm>
      </p:grpSpPr>
      <p:sp>
        <p:nvSpPr>
          <p:cNvPr id="536" name="Google Shape;536;g35c6bfa1c63_0_471"/>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37" name="Google Shape;537;g35c6bfa1c63_0_471"/>
          <p:cNvGrpSpPr/>
          <p:nvPr/>
        </p:nvGrpSpPr>
        <p:grpSpPr>
          <a:xfrm>
            <a:off x="1028700" y="920204"/>
            <a:ext cx="10830566" cy="8338152"/>
            <a:chOff x="0" y="-28575"/>
            <a:chExt cx="2852476" cy="2196042"/>
          </a:xfrm>
        </p:grpSpPr>
        <p:sp>
          <p:nvSpPr>
            <p:cNvPr id="538" name="Google Shape;538;g35c6bfa1c63_0_471"/>
            <p:cNvSpPr/>
            <p:nvPr/>
          </p:nvSpPr>
          <p:spPr>
            <a:xfrm>
              <a:off x="0" y="0"/>
              <a:ext cx="2852476" cy="2167467"/>
            </a:xfrm>
            <a:custGeom>
              <a:rect b="b" l="l" r="r" t="t"/>
              <a:pathLst>
                <a:path extrusionOk="0" h="2167467" w="2852476">
                  <a:moveTo>
                    <a:pt x="36456" y="0"/>
                  </a:moveTo>
                  <a:lnTo>
                    <a:pt x="2816020" y="0"/>
                  </a:lnTo>
                  <a:cubicBezTo>
                    <a:pt x="2825688" y="0"/>
                    <a:pt x="2834961" y="3841"/>
                    <a:pt x="2841798" y="10678"/>
                  </a:cubicBezTo>
                  <a:cubicBezTo>
                    <a:pt x="2848635" y="17515"/>
                    <a:pt x="2852476" y="26787"/>
                    <a:pt x="2852476" y="36456"/>
                  </a:cubicBezTo>
                  <a:lnTo>
                    <a:pt x="2852476" y="2131011"/>
                  </a:lnTo>
                  <a:cubicBezTo>
                    <a:pt x="2852476" y="2140679"/>
                    <a:pt x="2848635" y="2149952"/>
                    <a:pt x="2841798" y="2156789"/>
                  </a:cubicBezTo>
                  <a:cubicBezTo>
                    <a:pt x="2834961" y="2163626"/>
                    <a:pt x="2825688" y="2167467"/>
                    <a:pt x="2816020" y="2167467"/>
                  </a:cubicBezTo>
                  <a:lnTo>
                    <a:pt x="36456" y="2167467"/>
                  </a:lnTo>
                  <a:cubicBezTo>
                    <a:pt x="26787" y="2167467"/>
                    <a:pt x="17515" y="2163626"/>
                    <a:pt x="10678" y="2156789"/>
                  </a:cubicBezTo>
                  <a:cubicBezTo>
                    <a:pt x="3841" y="2149952"/>
                    <a:pt x="0" y="2140679"/>
                    <a:pt x="0" y="2131011"/>
                  </a:cubicBezTo>
                  <a:lnTo>
                    <a:pt x="0" y="36456"/>
                  </a:lnTo>
                  <a:cubicBezTo>
                    <a:pt x="0" y="26787"/>
                    <a:pt x="3841" y="17515"/>
                    <a:pt x="10678" y="10678"/>
                  </a:cubicBezTo>
                  <a:cubicBezTo>
                    <a:pt x="17515" y="3841"/>
                    <a:pt x="26787" y="0"/>
                    <a:pt x="3645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5c6bfa1c63_0_471"/>
            <p:cNvSpPr txBox="1"/>
            <p:nvPr/>
          </p:nvSpPr>
          <p:spPr>
            <a:xfrm>
              <a:off x="0" y="-28575"/>
              <a:ext cx="2852400" cy="2196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0" name="Google Shape;540;g35c6bfa1c63_0_471"/>
          <p:cNvGrpSpPr/>
          <p:nvPr/>
        </p:nvGrpSpPr>
        <p:grpSpPr>
          <a:xfrm>
            <a:off x="12205443" y="920204"/>
            <a:ext cx="5054054" cy="4088346"/>
            <a:chOff x="0" y="-28575"/>
            <a:chExt cx="1331100" cy="1076759"/>
          </a:xfrm>
        </p:grpSpPr>
        <p:sp>
          <p:nvSpPr>
            <p:cNvPr id="541" name="Google Shape;541;g35c6bfa1c63_0_471"/>
            <p:cNvSpPr/>
            <p:nvPr/>
          </p:nvSpPr>
          <p:spPr>
            <a:xfrm>
              <a:off x="0" y="0"/>
              <a:ext cx="1331057" cy="1048184"/>
            </a:xfrm>
            <a:custGeom>
              <a:rect b="b" l="l" r="r" t="t"/>
              <a:pathLst>
                <a:path extrusionOk="0" h="1048184" w="1331057">
                  <a:moveTo>
                    <a:pt x="78126" y="0"/>
                  </a:moveTo>
                  <a:lnTo>
                    <a:pt x="1252931" y="0"/>
                  </a:lnTo>
                  <a:cubicBezTo>
                    <a:pt x="1273651" y="0"/>
                    <a:pt x="1293523" y="8231"/>
                    <a:pt x="1308174" y="22883"/>
                  </a:cubicBezTo>
                  <a:cubicBezTo>
                    <a:pt x="1322826" y="37534"/>
                    <a:pt x="1331057" y="57406"/>
                    <a:pt x="1331057" y="78126"/>
                  </a:cubicBezTo>
                  <a:lnTo>
                    <a:pt x="1331057" y="970058"/>
                  </a:lnTo>
                  <a:cubicBezTo>
                    <a:pt x="1331057" y="1013206"/>
                    <a:pt x="1296079" y="1048184"/>
                    <a:pt x="1252931" y="1048184"/>
                  </a:cubicBezTo>
                  <a:lnTo>
                    <a:pt x="78126" y="1048184"/>
                  </a:lnTo>
                  <a:cubicBezTo>
                    <a:pt x="34978" y="1048184"/>
                    <a:pt x="0" y="1013206"/>
                    <a:pt x="0" y="970058"/>
                  </a:cubicBezTo>
                  <a:lnTo>
                    <a:pt x="0" y="78126"/>
                  </a:lnTo>
                  <a:cubicBezTo>
                    <a:pt x="0" y="57406"/>
                    <a:pt x="8231" y="37534"/>
                    <a:pt x="22883" y="22883"/>
                  </a:cubicBezTo>
                  <a:cubicBezTo>
                    <a:pt x="37534" y="8231"/>
                    <a:pt x="57406" y="0"/>
                    <a:pt x="7812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5c6bfa1c63_0_471"/>
            <p:cNvSpPr txBox="1"/>
            <p:nvPr/>
          </p:nvSpPr>
          <p:spPr>
            <a:xfrm>
              <a:off x="0" y="-28575"/>
              <a:ext cx="1331100" cy="107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3" name="Google Shape;543;g35c6bfa1c63_0_471"/>
          <p:cNvSpPr/>
          <p:nvPr/>
        </p:nvSpPr>
        <p:spPr>
          <a:xfrm>
            <a:off x="13071347" y="1485644"/>
            <a:ext cx="3065936" cy="3065936"/>
          </a:xfrm>
          <a:custGeom>
            <a:rect b="b" l="l" r="r" t="t"/>
            <a:pathLst>
              <a:path extrusionOk="0" h="3065936" w="3065936">
                <a:moveTo>
                  <a:pt x="0" y="0"/>
                </a:moveTo>
                <a:lnTo>
                  <a:pt x="3065936" y="0"/>
                </a:lnTo>
                <a:lnTo>
                  <a:pt x="3065936" y="3065936"/>
                </a:lnTo>
                <a:lnTo>
                  <a:pt x="0" y="3065936"/>
                </a:lnTo>
                <a:lnTo>
                  <a:pt x="0" y="0"/>
                </a:lnTo>
                <a:close/>
              </a:path>
            </a:pathLst>
          </a:custGeom>
          <a:blipFill rotWithShape="1">
            <a:blip r:embed="rId4">
              <a:alphaModFix/>
            </a:blip>
            <a:stretch>
              <a:fillRect b="0" l="0" r="0" t="0"/>
            </a:stretch>
          </a:blipFill>
          <a:ln>
            <a:noFill/>
          </a:ln>
        </p:spPr>
      </p:sp>
      <p:grpSp>
        <p:nvGrpSpPr>
          <p:cNvPr id="544" name="Google Shape;544;g35c6bfa1c63_0_471"/>
          <p:cNvGrpSpPr/>
          <p:nvPr/>
        </p:nvGrpSpPr>
        <p:grpSpPr>
          <a:xfrm>
            <a:off x="12205443" y="5169980"/>
            <a:ext cx="5054054" cy="4088346"/>
            <a:chOff x="0" y="-28575"/>
            <a:chExt cx="1331100" cy="1076759"/>
          </a:xfrm>
        </p:grpSpPr>
        <p:sp>
          <p:nvSpPr>
            <p:cNvPr id="545" name="Google Shape;545;g35c6bfa1c63_0_471"/>
            <p:cNvSpPr/>
            <p:nvPr/>
          </p:nvSpPr>
          <p:spPr>
            <a:xfrm>
              <a:off x="0" y="0"/>
              <a:ext cx="1331057" cy="1048184"/>
            </a:xfrm>
            <a:custGeom>
              <a:rect b="b" l="l" r="r" t="t"/>
              <a:pathLst>
                <a:path extrusionOk="0" h="1048184" w="1331057">
                  <a:moveTo>
                    <a:pt x="78126" y="0"/>
                  </a:moveTo>
                  <a:lnTo>
                    <a:pt x="1252931" y="0"/>
                  </a:lnTo>
                  <a:cubicBezTo>
                    <a:pt x="1273651" y="0"/>
                    <a:pt x="1293523" y="8231"/>
                    <a:pt x="1308174" y="22883"/>
                  </a:cubicBezTo>
                  <a:cubicBezTo>
                    <a:pt x="1322826" y="37534"/>
                    <a:pt x="1331057" y="57406"/>
                    <a:pt x="1331057" y="78126"/>
                  </a:cubicBezTo>
                  <a:lnTo>
                    <a:pt x="1331057" y="970058"/>
                  </a:lnTo>
                  <a:cubicBezTo>
                    <a:pt x="1331057" y="1013206"/>
                    <a:pt x="1296079" y="1048184"/>
                    <a:pt x="1252931" y="1048184"/>
                  </a:cubicBezTo>
                  <a:lnTo>
                    <a:pt x="78126" y="1048184"/>
                  </a:lnTo>
                  <a:cubicBezTo>
                    <a:pt x="34978" y="1048184"/>
                    <a:pt x="0" y="1013206"/>
                    <a:pt x="0" y="970058"/>
                  </a:cubicBezTo>
                  <a:lnTo>
                    <a:pt x="0" y="78126"/>
                  </a:lnTo>
                  <a:cubicBezTo>
                    <a:pt x="0" y="57406"/>
                    <a:pt x="8231" y="37534"/>
                    <a:pt x="22883" y="22883"/>
                  </a:cubicBezTo>
                  <a:cubicBezTo>
                    <a:pt x="37534" y="8231"/>
                    <a:pt x="57406" y="0"/>
                    <a:pt x="7812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5c6bfa1c63_0_471"/>
            <p:cNvSpPr txBox="1"/>
            <p:nvPr/>
          </p:nvSpPr>
          <p:spPr>
            <a:xfrm>
              <a:off x="0" y="-28575"/>
              <a:ext cx="1331100" cy="107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7" name="Google Shape;547;g35c6bfa1c63_0_471"/>
          <p:cNvSpPr/>
          <p:nvPr/>
        </p:nvSpPr>
        <p:spPr>
          <a:xfrm>
            <a:off x="12890529" y="5828808"/>
            <a:ext cx="3427572" cy="2879161"/>
          </a:xfrm>
          <a:custGeom>
            <a:rect b="b" l="l" r="r" t="t"/>
            <a:pathLst>
              <a:path extrusionOk="0" h="2879161" w="3427572">
                <a:moveTo>
                  <a:pt x="0" y="0"/>
                </a:moveTo>
                <a:lnTo>
                  <a:pt x="3427572" y="0"/>
                </a:lnTo>
                <a:lnTo>
                  <a:pt x="3427572" y="2879160"/>
                </a:lnTo>
                <a:lnTo>
                  <a:pt x="0" y="2879160"/>
                </a:lnTo>
                <a:lnTo>
                  <a:pt x="0" y="0"/>
                </a:lnTo>
                <a:close/>
              </a:path>
            </a:pathLst>
          </a:custGeom>
          <a:blipFill rotWithShape="1">
            <a:blip r:embed="rId5">
              <a:alphaModFix/>
            </a:blip>
            <a:stretch>
              <a:fillRect b="0" l="0" r="0" t="0"/>
            </a:stretch>
          </a:blipFill>
          <a:ln>
            <a:noFill/>
          </a:ln>
        </p:spPr>
      </p:sp>
      <p:sp>
        <p:nvSpPr>
          <p:cNvPr id="548" name="Google Shape;548;g35c6bfa1c63_0_471"/>
          <p:cNvSpPr txBox="1"/>
          <p:nvPr/>
        </p:nvSpPr>
        <p:spPr>
          <a:xfrm>
            <a:off x="1452071" y="1454150"/>
            <a:ext cx="9792900" cy="83862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política LRU se utiliza a menudo como algoritmo de reemplazo de páginas y se considera buena. El principal problema es cómo implementarlo sin requerir asistencia de hardware sustancial.</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 el caso más sencillo, asociaremos con cada entrada de la tabla de páginas un </a:t>
            </a:r>
            <a:r>
              <a:rPr b="0" i="0" lang="en-US" sz="2499" u="none" cap="none" strike="noStrike">
                <a:solidFill>
                  <a:srgbClr val="F59F0A"/>
                </a:solidFill>
                <a:latin typeface="Montserrat"/>
                <a:ea typeface="Montserrat"/>
                <a:cs typeface="Montserrat"/>
                <a:sym typeface="Montserrat"/>
              </a:rPr>
              <a:t>campo de tiempo</a:t>
            </a:r>
            <a:r>
              <a:rPr b="0" i="0" lang="en-US" sz="2499" u="none" cap="none" strike="noStrike">
                <a:solidFill>
                  <a:srgbClr val="FFFFFF"/>
                </a:solidFill>
                <a:latin typeface="Montserrat"/>
                <a:ea typeface="Montserrat"/>
                <a:cs typeface="Montserrat"/>
                <a:sym typeface="Montserrat"/>
              </a:rPr>
              <a:t> y agregaremos a la CPU un contador lógico. El reloj se incrementa para cada referencia de memoria. Cada vez que una referencia a una página se realiza, el contenido del registro de reloj se copia en el campo de tiempo.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Otro enfoque para implementar el reemplazo de LRU es mantener una </a:t>
            </a:r>
            <a:r>
              <a:rPr b="0" i="0" lang="en-US" sz="2499" u="none" cap="none" strike="noStrike">
                <a:solidFill>
                  <a:srgbClr val="67D3CD"/>
                </a:solidFill>
                <a:latin typeface="Montserrat"/>
                <a:ea typeface="Montserrat"/>
                <a:cs typeface="Montserrat"/>
                <a:sym typeface="Montserrat"/>
              </a:rPr>
              <a:t>pila de números de página</a:t>
            </a:r>
            <a:r>
              <a:rPr b="0" i="0" lang="en-US" sz="2499" u="none" cap="none" strike="noStrike">
                <a:solidFill>
                  <a:srgbClr val="FFFFFF"/>
                </a:solidFill>
                <a:latin typeface="Montserrat"/>
                <a:ea typeface="Montserrat"/>
                <a:cs typeface="Montserrat"/>
                <a:sym typeface="Montserrat"/>
              </a:rPr>
              <a:t>. Cada vez que se hace referencia a una página, se elimina de la pila y se coloca en la parte superior. De esta manera, la página utilizada más recientemente siempre está en la parte superior de la pila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52" name="Shape 552"/>
        <p:cNvGrpSpPr/>
        <p:nvPr/>
      </p:nvGrpSpPr>
      <p:grpSpPr>
        <a:xfrm>
          <a:off x="0" y="0"/>
          <a:ext cx="0" cy="0"/>
          <a:chOff x="0" y="0"/>
          <a:chExt cx="0" cy="0"/>
        </a:xfrm>
      </p:grpSpPr>
      <p:sp>
        <p:nvSpPr>
          <p:cNvPr id="553" name="Google Shape;553;g35c6bfa1c63_0_48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54" name="Google Shape;554;g35c6bfa1c63_0_487"/>
          <p:cNvGrpSpPr/>
          <p:nvPr/>
        </p:nvGrpSpPr>
        <p:grpSpPr>
          <a:xfrm>
            <a:off x="1028700" y="4499026"/>
            <a:ext cx="6864036" cy="4759304"/>
            <a:chOff x="0" y="-28575"/>
            <a:chExt cx="1807800" cy="1253471"/>
          </a:xfrm>
        </p:grpSpPr>
        <p:sp>
          <p:nvSpPr>
            <p:cNvPr id="555" name="Google Shape;555;g35c6bfa1c63_0_487"/>
            <p:cNvSpPr/>
            <p:nvPr/>
          </p:nvSpPr>
          <p:spPr>
            <a:xfrm>
              <a:off x="0" y="0"/>
              <a:ext cx="1807742" cy="1224896"/>
            </a:xfrm>
            <a:custGeom>
              <a:rect b="b" l="l" r="r" t="t"/>
              <a:pathLst>
                <a:path extrusionOk="0" h="1224896" w="1807742">
                  <a:moveTo>
                    <a:pt x="57525" y="0"/>
                  </a:moveTo>
                  <a:lnTo>
                    <a:pt x="1750217" y="0"/>
                  </a:lnTo>
                  <a:cubicBezTo>
                    <a:pt x="1781987" y="0"/>
                    <a:pt x="1807742" y="25755"/>
                    <a:pt x="1807742" y="57525"/>
                  </a:cubicBezTo>
                  <a:lnTo>
                    <a:pt x="1807742" y="1167371"/>
                  </a:lnTo>
                  <a:cubicBezTo>
                    <a:pt x="1807742" y="1199141"/>
                    <a:pt x="1781987" y="1224896"/>
                    <a:pt x="1750217" y="1224896"/>
                  </a:cubicBezTo>
                  <a:lnTo>
                    <a:pt x="57525" y="1224896"/>
                  </a:lnTo>
                  <a:cubicBezTo>
                    <a:pt x="25755" y="1224896"/>
                    <a:pt x="0" y="1199141"/>
                    <a:pt x="0" y="1167371"/>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5c6bfa1c63_0_487"/>
            <p:cNvSpPr txBox="1"/>
            <p:nvPr/>
          </p:nvSpPr>
          <p:spPr>
            <a:xfrm>
              <a:off x="0" y="-28575"/>
              <a:ext cx="1807800" cy="125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7" name="Google Shape;557;g35c6bfa1c63_0_487"/>
          <p:cNvGrpSpPr/>
          <p:nvPr/>
        </p:nvGrpSpPr>
        <p:grpSpPr>
          <a:xfrm>
            <a:off x="8248055" y="920204"/>
            <a:ext cx="8767422" cy="8338152"/>
            <a:chOff x="0" y="-28575"/>
            <a:chExt cx="2309100" cy="2196042"/>
          </a:xfrm>
        </p:grpSpPr>
        <p:sp>
          <p:nvSpPr>
            <p:cNvPr id="558" name="Google Shape;558;g35c6bfa1c63_0_487"/>
            <p:cNvSpPr/>
            <p:nvPr/>
          </p:nvSpPr>
          <p:spPr>
            <a:xfrm>
              <a:off x="0" y="0"/>
              <a:ext cx="2309064" cy="2167467"/>
            </a:xfrm>
            <a:custGeom>
              <a:rect b="b" l="l" r="r" t="t"/>
              <a:pathLst>
                <a:path extrusionOk="0" h="2167467" w="2309064">
                  <a:moveTo>
                    <a:pt x="45036" y="0"/>
                  </a:moveTo>
                  <a:lnTo>
                    <a:pt x="2264028" y="0"/>
                  </a:lnTo>
                  <a:cubicBezTo>
                    <a:pt x="2275973" y="0"/>
                    <a:pt x="2287427" y="4745"/>
                    <a:pt x="2295873" y="13191"/>
                  </a:cubicBezTo>
                  <a:cubicBezTo>
                    <a:pt x="2304319" y="21636"/>
                    <a:pt x="2309064" y="33091"/>
                    <a:pt x="2309064" y="45036"/>
                  </a:cubicBezTo>
                  <a:lnTo>
                    <a:pt x="2309064" y="2122431"/>
                  </a:lnTo>
                  <a:cubicBezTo>
                    <a:pt x="2309064" y="2147304"/>
                    <a:pt x="2288901" y="2167467"/>
                    <a:pt x="2264028" y="2167467"/>
                  </a:cubicBezTo>
                  <a:lnTo>
                    <a:pt x="45036" y="2167467"/>
                  </a:lnTo>
                  <a:cubicBezTo>
                    <a:pt x="33091" y="2167467"/>
                    <a:pt x="21636" y="2162722"/>
                    <a:pt x="13191" y="2154276"/>
                  </a:cubicBezTo>
                  <a:cubicBezTo>
                    <a:pt x="4745" y="2145830"/>
                    <a:pt x="0" y="2134375"/>
                    <a:pt x="0" y="2122431"/>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35c6bfa1c63_0_487"/>
            <p:cNvSpPr txBox="1"/>
            <p:nvPr/>
          </p:nvSpPr>
          <p:spPr>
            <a:xfrm>
              <a:off x="0" y="-28575"/>
              <a:ext cx="2309100" cy="2196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0" name="Google Shape;560;g35c6bfa1c63_0_487"/>
          <p:cNvSpPr/>
          <p:nvPr/>
        </p:nvSpPr>
        <p:spPr>
          <a:xfrm>
            <a:off x="1304659" y="5076798"/>
            <a:ext cx="6311854" cy="3712226"/>
          </a:xfrm>
          <a:custGeom>
            <a:rect b="b" l="l" r="r" t="t"/>
            <a:pathLst>
              <a:path extrusionOk="0" h="3712226" w="6311854">
                <a:moveTo>
                  <a:pt x="0" y="0"/>
                </a:moveTo>
                <a:lnTo>
                  <a:pt x="6311853" y="0"/>
                </a:lnTo>
                <a:lnTo>
                  <a:pt x="6311853" y="3712226"/>
                </a:lnTo>
                <a:lnTo>
                  <a:pt x="0" y="3712226"/>
                </a:lnTo>
                <a:lnTo>
                  <a:pt x="0" y="0"/>
                </a:lnTo>
                <a:close/>
              </a:path>
            </a:pathLst>
          </a:custGeom>
          <a:blipFill rotWithShape="1">
            <a:blip r:embed="rId4">
              <a:alphaModFix/>
            </a:blip>
            <a:stretch>
              <a:fillRect b="-16778" l="-409" r="-12429" t="-6728"/>
            </a:stretch>
          </a:blipFill>
          <a:ln>
            <a:noFill/>
          </a:ln>
        </p:spPr>
      </p:sp>
      <p:sp>
        <p:nvSpPr>
          <p:cNvPr id="561" name="Google Shape;561;g35c6bfa1c63_0_487"/>
          <p:cNvSpPr txBox="1"/>
          <p:nvPr/>
        </p:nvSpPr>
        <p:spPr>
          <a:xfrm>
            <a:off x="8646298" y="1454150"/>
            <a:ext cx="7970700" cy="78861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Aquí podemos llevar un </a:t>
            </a:r>
            <a:r>
              <a:rPr b="0" i="0" lang="en-US" sz="2499" u="none" cap="none" strike="noStrike">
                <a:solidFill>
                  <a:srgbClr val="67D3CD"/>
                </a:solidFill>
                <a:latin typeface="Montserrat"/>
                <a:ea typeface="Montserrat"/>
                <a:cs typeface="Montserrat"/>
                <a:sym typeface="Montserrat"/>
              </a:rPr>
              <a:t>contador del número de referencias que se han hecho a cada página</a:t>
            </a:r>
            <a:r>
              <a:rPr b="0" i="0" lang="en-US" sz="2499" u="none" cap="none" strike="noStrike">
                <a:solidFill>
                  <a:srgbClr val="FFFFFF"/>
                </a:solidFill>
                <a:latin typeface="Montserrat"/>
                <a:ea typeface="Montserrat"/>
                <a:cs typeface="Montserrat"/>
                <a:sym typeface="Montserrat"/>
              </a:rPr>
              <a:t>, luego</a:t>
            </a:r>
            <a:r>
              <a:rPr b="0" i="0" lang="en-US" sz="2499" u="none" cap="none" strike="noStrike">
                <a:solidFill>
                  <a:srgbClr val="67D3CD"/>
                </a:solidFill>
                <a:latin typeface="Montserrat"/>
                <a:ea typeface="Montserrat"/>
                <a:cs typeface="Montserrat"/>
                <a:sym typeface="Montserrat"/>
              </a:rPr>
              <a:t> se reemplazará la página con el menor recuento.</a:t>
            </a:r>
            <a:r>
              <a:rPr b="0" i="0" lang="en-US" sz="2499" u="none" cap="none" strike="noStrike">
                <a:solidFill>
                  <a:srgbClr val="FFFFFF"/>
                </a:solidFill>
                <a:latin typeface="Montserrat"/>
                <a:ea typeface="Montserrat"/>
                <a:cs typeface="Montserrat"/>
                <a:sym typeface="Montserrat"/>
              </a:rPr>
              <a:t> El motivo de esta selección es que una página utilizada activamente debe tener un gran número de referencias.</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Sin embargo, surge un problema cuando una página se utiliza mucho durante la fase inicial de un proceso pero luego nunca se vuelve a utilizar. Como se usó mucho, tiene un gran número y permanece en la mención aunque ya no sea necesario. Una solución es desplazar los recuentos 1 bit a la derecha a intervalos regulares, formando un recuento de uso promedio que decae exponencialmente.</a:t>
            </a:r>
            <a:endParaRPr/>
          </a:p>
        </p:txBody>
      </p:sp>
      <p:sp>
        <p:nvSpPr>
          <p:cNvPr id="562" name="Google Shape;562;g35c6bfa1c63_0_487"/>
          <p:cNvSpPr txBox="1"/>
          <p:nvPr/>
        </p:nvSpPr>
        <p:spPr>
          <a:xfrm>
            <a:off x="1028700" y="1333461"/>
            <a:ext cx="6863700" cy="34209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800" u="none" cap="none" strike="noStrike">
                <a:solidFill>
                  <a:srgbClr val="FFFFFF"/>
                </a:solidFill>
                <a:latin typeface="Arial"/>
                <a:ea typeface="Arial"/>
                <a:cs typeface="Arial"/>
                <a:sym typeface="Arial"/>
              </a:rPr>
              <a:t>REEMPLAZO DE LA PÁGINA UTILIZADA CON MENOS FRECUENCIA (LFU)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5c6bfa1c63_0_57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68" name="Google Shape;568;g35c6bfa1c63_0_577"/>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69" name="Google Shape;569;g35c6bfa1c63_0_577"/>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70" name="Google Shape;570;g35c6bfa1c63_0_577"/>
          <p:cNvSpPr txBox="1"/>
          <p:nvPr/>
        </p:nvSpPr>
        <p:spPr>
          <a:xfrm>
            <a:off x="4335525" y="2594750"/>
            <a:ext cx="12042600" cy="30000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Paginacion</a:t>
            </a:r>
            <a:endParaRPr b="0" i="0" sz="8600" u="none" cap="none" strike="noStrike">
              <a:solidFill>
                <a:srgbClr val="FFFFFF"/>
              </a:solidFill>
              <a:latin typeface="Arial"/>
              <a:ea typeface="Arial"/>
              <a:cs typeface="Arial"/>
              <a:sym typeface="Arial"/>
            </a:endParaRPr>
          </a:p>
        </p:txBody>
      </p:sp>
      <p:pic>
        <p:nvPicPr>
          <p:cNvPr id="571" name="Google Shape;571;g35c6bfa1c63_0_577"/>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572" name="Google Shape;572;g35c6bfa1c63_0_577"/>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573" name="Google Shape;573;g35c6bfa1c63_0_577"/>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77" name="Shape 577"/>
        <p:cNvGrpSpPr/>
        <p:nvPr/>
      </p:nvGrpSpPr>
      <p:grpSpPr>
        <a:xfrm>
          <a:off x="0" y="0"/>
          <a:ext cx="0" cy="0"/>
          <a:chOff x="0" y="0"/>
          <a:chExt cx="0" cy="0"/>
        </a:xfrm>
      </p:grpSpPr>
      <p:sp>
        <p:nvSpPr>
          <p:cNvPr id="578" name="Google Shape;578;g35c6bfa1c63_0_58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79" name="Google Shape;579;g35c6bfa1c63_0_587"/>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580" name="Google Shape;580;g35c6bfa1c63_0_587"/>
          <p:cNvGrpSpPr/>
          <p:nvPr/>
        </p:nvGrpSpPr>
        <p:grpSpPr>
          <a:xfrm>
            <a:off x="5348650" y="3052877"/>
            <a:ext cx="8767890" cy="4860102"/>
            <a:chOff x="0" y="-19050"/>
            <a:chExt cx="1956900" cy="2395201"/>
          </a:xfrm>
        </p:grpSpPr>
        <p:sp>
          <p:nvSpPr>
            <p:cNvPr id="581" name="Google Shape;581;g35c6bfa1c63_0_58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35c6bfa1c63_0_58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3" name="Google Shape;583;g35c6bfa1c63_0_587"/>
          <p:cNvSpPr txBox="1"/>
          <p:nvPr/>
        </p:nvSpPr>
        <p:spPr>
          <a:xfrm>
            <a:off x="6271525" y="4405475"/>
            <a:ext cx="73332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Memoria Estatica y Dinamica</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Memoria Virtual</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Paginación</a:t>
            </a:r>
            <a:r>
              <a:rPr lang="en-US" sz="3200">
                <a:solidFill>
                  <a:schemeClr val="lt1"/>
                </a:solidFill>
              </a:rPr>
              <a:t> y Reemplazo</a:t>
            </a:r>
            <a:endParaRPr sz="3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7" name="Shape 587"/>
        <p:cNvGrpSpPr/>
        <p:nvPr/>
      </p:nvGrpSpPr>
      <p:grpSpPr>
        <a:xfrm>
          <a:off x="0" y="0"/>
          <a:ext cx="0" cy="0"/>
          <a:chOff x="0" y="0"/>
          <a:chExt cx="0" cy="0"/>
        </a:xfrm>
      </p:grpSpPr>
      <p:sp>
        <p:nvSpPr>
          <p:cNvPr id="588" name="Google Shape;588;g35c6bfa1c63_0_59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89" name="Google Shape;589;g35c6bfa1c63_0_596"/>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590" name="Google Shape;590;g35c6bfa1c63_0_596"/>
          <p:cNvGrpSpPr/>
          <p:nvPr/>
        </p:nvGrpSpPr>
        <p:grpSpPr>
          <a:xfrm>
            <a:off x="2293087" y="3299175"/>
            <a:ext cx="13701822" cy="4860102"/>
            <a:chOff x="0" y="-19050"/>
            <a:chExt cx="1956900" cy="2395201"/>
          </a:xfrm>
        </p:grpSpPr>
        <p:sp>
          <p:nvSpPr>
            <p:cNvPr id="591" name="Google Shape;591;g35c6bfa1c63_0_59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35c6bfa1c63_0_59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3" name="Google Shape;593;g35c6bfa1c63_0_596"/>
          <p:cNvSpPr txBox="1"/>
          <p:nvPr/>
        </p:nvSpPr>
        <p:spPr>
          <a:xfrm>
            <a:off x="2786676" y="4405475"/>
            <a:ext cx="127146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Precaucion:</a:t>
            </a:r>
            <a:r>
              <a:rPr lang="en-US" sz="3200">
                <a:solidFill>
                  <a:schemeClr val="lt1"/>
                </a:solidFill>
              </a:rPr>
              <a:t> La </a:t>
            </a:r>
            <a:r>
              <a:rPr lang="en-US" sz="3200">
                <a:solidFill>
                  <a:schemeClr val="lt1"/>
                </a:solidFill>
              </a:rPr>
              <a:t>paginación</a:t>
            </a:r>
            <a:r>
              <a:rPr lang="en-US" sz="3200">
                <a:solidFill>
                  <a:schemeClr val="lt1"/>
                </a:solidFill>
              </a:rPr>
              <a:t>, </a:t>
            </a:r>
            <a:r>
              <a:rPr lang="en-US" sz="3200">
                <a:solidFill>
                  <a:schemeClr val="lt1"/>
                </a:solidFill>
              </a:rPr>
              <a:t>segmentación</a:t>
            </a:r>
            <a:r>
              <a:rPr lang="en-US" sz="3200">
                <a:solidFill>
                  <a:schemeClr val="lt1"/>
                </a:solidFill>
              </a:rPr>
              <a:t> y </a:t>
            </a:r>
            <a:r>
              <a:rPr lang="en-US" sz="3200">
                <a:solidFill>
                  <a:schemeClr val="lt1"/>
                </a:solidFill>
              </a:rPr>
              <a:t>protección</a:t>
            </a:r>
            <a:r>
              <a:rPr lang="en-US" sz="3200">
                <a:solidFill>
                  <a:schemeClr val="lt1"/>
                </a:solidFill>
              </a:rPr>
              <a:t> de memoria son temas delicados, comprender la </a:t>
            </a:r>
            <a:r>
              <a:rPr lang="en-US" sz="3200">
                <a:solidFill>
                  <a:schemeClr val="lt1"/>
                </a:solidFill>
              </a:rPr>
              <a:t>importancia</a:t>
            </a:r>
            <a:r>
              <a:rPr lang="en-US" sz="3200">
                <a:solidFill>
                  <a:schemeClr val="lt1"/>
                </a:solidFill>
              </a:rPr>
              <a:t> de estos temas, es garantizar el buen funcionamiento del sistema</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99" name="Google Shape;599;p23"/>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00" name="Google Shape;600;p23"/>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601" name="Google Shape;601;p23"/>
          <p:cNvGrpSpPr/>
          <p:nvPr/>
        </p:nvGrpSpPr>
        <p:grpSpPr>
          <a:xfrm>
            <a:off x="6725937" y="6354796"/>
            <a:ext cx="4836125" cy="1241011"/>
            <a:chOff x="0" y="-19050"/>
            <a:chExt cx="1273712" cy="326851"/>
          </a:xfrm>
        </p:grpSpPr>
        <p:sp>
          <p:nvSpPr>
            <p:cNvPr id="602" name="Google Shape;602;p23"/>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3"/>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4" name="Google Shape;604;p23"/>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605" name="Google Shape;605;p23"/>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c6bfa1c63_0_35"/>
          <p:cNvGrpSpPr/>
          <p:nvPr/>
        </p:nvGrpSpPr>
        <p:grpSpPr>
          <a:xfrm>
            <a:off x="3300300" y="3865649"/>
            <a:ext cx="11687426" cy="2780189"/>
            <a:chOff x="0" y="-19050"/>
            <a:chExt cx="1876865" cy="1078889"/>
          </a:xfrm>
        </p:grpSpPr>
        <p:sp>
          <p:nvSpPr>
            <p:cNvPr id="120" name="Google Shape;120;g35c6bfa1c63_0_35"/>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c6bfa1c63_0_35"/>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c6bfa1c63_0_35"/>
          <p:cNvGrpSpPr/>
          <p:nvPr/>
        </p:nvGrpSpPr>
        <p:grpSpPr>
          <a:xfrm>
            <a:off x="3713601" y="4575230"/>
            <a:ext cx="1136538" cy="1136538"/>
            <a:chOff x="0" y="0"/>
            <a:chExt cx="812800" cy="812800"/>
          </a:xfrm>
        </p:grpSpPr>
        <p:sp>
          <p:nvSpPr>
            <p:cNvPr id="123" name="Google Shape;123;g35c6bfa1c63_0_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c6bfa1c63_0_35"/>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c6bfa1c63_0_35"/>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c6bfa1c63_0_35"/>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c6bfa1c63_0_35"/>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c6bfa1c63_0_35"/>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c6bfa1c63_0_35"/>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Administrar y afinar todos los aspectos de rendimiento de los sistemas operativos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p1"/>
          <p:cNvSpPr txBox="1"/>
          <p:nvPr/>
        </p:nvSpPr>
        <p:spPr>
          <a:xfrm>
            <a:off x="2467000" y="3905448"/>
            <a:ext cx="133539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b="0" i="0" lang="en-US" sz="9800" u="none" cap="none" strike="noStrike">
                <a:solidFill>
                  <a:srgbClr val="FFFFFF"/>
                </a:solidFill>
                <a:latin typeface="Arial"/>
                <a:ea typeface="Arial"/>
                <a:cs typeface="Arial"/>
                <a:sym typeface="Arial"/>
              </a:rPr>
              <a:t>GESTIÓN DE MEMORIA</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p1"/>
          <p:cNvGrpSpPr/>
          <p:nvPr/>
        </p:nvGrpSpPr>
        <p:grpSpPr>
          <a:xfrm>
            <a:off x="5261794" y="2997039"/>
            <a:ext cx="7764411" cy="662315"/>
            <a:chOff x="0" y="-28575"/>
            <a:chExt cx="5099278" cy="434975"/>
          </a:xfrm>
        </p:grpSpPr>
        <p:sp>
          <p:nvSpPr>
            <p:cNvPr id="140" name="Google Shape;140;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42" name="Google Shape;142;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
        <p:nvSpPr>
          <p:cNvPr id="143" name="Google Shape;143;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 Administracion de Memoria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7" name="Shape 147"/>
        <p:cNvGrpSpPr/>
        <p:nvPr/>
      </p:nvGrpSpPr>
      <p:grpSpPr>
        <a:xfrm>
          <a:off x="0" y="0"/>
          <a:ext cx="0" cy="0"/>
          <a:chOff x="0" y="0"/>
          <a:chExt cx="0" cy="0"/>
        </a:xfrm>
      </p:grpSpPr>
      <p:sp>
        <p:nvSpPr>
          <p:cNvPr id="148" name="Google Shape;148;p5"/>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49" name="Google Shape;149;p5"/>
          <p:cNvGrpSpPr/>
          <p:nvPr/>
        </p:nvGrpSpPr>
        <p:grpSpPr>
          <a:xfrm>
            <a:off x="1352584" y="4050744"/>
            <a:ext cx="8323786" cy="5207556"/>
            <a:chOff x="0" y="-28575"/>
            <a:chExt cx="2192273" cy="1371537"/>
          </a:xfrm>
        </p:grpSpPr>
        <p:sp>
          <p:nvSpPr>
            <p:cNvPr id="150" name="Google Shape;150;p5"/>
            <p:cNvSpPr/>
            <p:nvPr/>
          </p:nvSpPr>
          <p:spPr>
            <a:xfrm>
              <a:off x="0" y="0"/>
              <a:ext cx="2192273" cy="1342962"/>
            </a:xfrm>
            <a:custGeom>
              <a:rect b="b" l="l" r="r" t="t"/>
              <a:pathLst>
                <a:path extrusionOk="0" h="1342962" w="2192273">
                  <a:moveTo>
                    <a:pt x="47435" y="0"/>
                  </a:moveTo>
                  <a:lnTo>
                    <a:pt x="2144838" y="0"/>
                  </a:lnTo>
                  <a:cubicBezTo>
                    <a:pt x="2171036" y="0"/>
                    <a:pt x="2192273" y="21237"/>
                    <a:pt x="2192273" y="47435"/>
                  </a:cubicBezTo>
                  <a:lnTo>
                    <a:pt x="2192273" y="1295527"/>
                  </a:lnTo>
                  <a:cubicBezTo>
                    <a:pt x="2192273" y="1321725"/>
                    <a:pt x="2171036" y="1342962"/>
                    <a:pt x="2144838" y="1342962"/>
                  </a:cubicBezTo>
                  <a:lnTo>
                    <a:pt x="47435" y="1342962"/>
                  </a:lnTo>
                  <a:cubicBezTo>
                    <a:pt x="34854" y="1342962"/>
                    <a:pt x="22789" y="1337965"/>
                    <a:pt x="13893" y="1329069"/>
                  </a:cubicBezTo>
                  <a:cubicBezTo>
                    <a:pt x="4998" y="1320173"/>
                    <a:pt x="0" y="1308108"/>
                    <a:pt x="0" y="1295527"/>
                  </a:cubicBezTo>
                  <a:lnTo>
                    <a:pt x="0" y="47435"/>
                  </a:lnTo>
                  <a:cubicBezTo>
                    <a:pt x="0" y="21237"/>
                    <a:pt x="21237" y="0"/>
                    <a:pt x="4743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
            <p:cNvSpPr txBox="1"/>
            <p:nvPr/>
          </p:nvSpPr>
          <p:spPr>
            <a:xfrm>
              <a:off x="0" y="-28575"/>
              <a:ext cx="2192273"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5"/>
          <p:cNvSpPr/>
          <p:nvPr/>
        </p:nvSpPr>
        <p:spPr>
          <a:xfrm>
            <a:off x="1863415" y="4983643"/>
            <a:ext cx="7302124" cy="3450254"/>
          </a:xfrm>
          <a:custGeom>
            <a:rect b="b" l="l" r="r" t="t"/>
            <a:pathLst>
              <a:path extrusionOk="0" h="3450254" w="7302124">
                <a:moveTo>
                  <a:pt x="0" y="0"/>
                </a:moveTo>
                <a:lnTo>
                  <a:pt x="7302124" y="0"/>
                </a:lnTo>
                <a:lnTo>
                  <a:pt x="7302124" y="3450254"/>
                </a:lnTo>
                <a:lnTo>
                  <a:pt x="0" y="3450254"/>
                </a:lnTo>
                <a:lnTo>
                  <a:pt x="0" y="0"/>
                </a:lnTo>
                <a:close/>
              </a:path>
            </a:pathLst>
          </a:custGeom>
          <a:blipFill rotWithShape="1">
            <a:blip r:embed="rId4">
              <a:alphaModFix/>
            </a:blip>
            <a:stretch>
              <a:fillRect b="0" l="0" r="0" t="0"/>
            </a:stretch>
          </a:blipFill>
          <a:ln>
            <a:noFill/>
          </a:ln>
        </p:spPr>
      </p:sp>
      <p:grpSp>
        <p:nvGrpSpPr>
          <p:cNvPr id="153" name="Google Shape;153;p5"/>
          <p:cNvGrpSpPr/>
          <p:nvPr/>
        </p:nvGrpSpPr>
        <p:grpSpPr>
          <a:xfrm>
            <a:off x="9905104" y="1189833"/>
            <a:ext cx="7212900" cy="8068467"/>
            <a:chOff x="0" y="-28575"/>
            <a:chExt cx="1899694" cy="2125028"/>
          </a:xfrm>
        </p:grpSpPr>
        <p:sp>
          <p:nvSpPr>
            <p:cNvPr id="154" name="Google Shape;154;p5"/>
            <p:cNvSpPr/>
            <p:nvPr/>
          </p:nvSpPr>
          <p:spPr>
            <a:xfrm>
              <a:off x="0" y="0"/>
              <a:ext cx="1899694" cy="2096453"/>
            </a:xfrm>
            <a:custGeom>
              <a:rect b="b" l="l" r="r" t="t"/>
              <a:pathLst>
                <a:path extrusionOk="0" h="2096453" w="1899694">
                  <a:moveTo>
                    <a:pt x="54741" y="0"/>
                  </a:moveTo>
                  <a:lnTo>
                    <a:pt x="1844953" y="0"/>
                  </a:lnTo>
                  <a:cubicBezTo>
                    <a:pt x="1859472" y="0"/>
                    <a:pt x="1873395" y="5767"/>
                    <a:pt x="1883661" y="16033"/>
                  </a:cubicBezTo>
                  <a:cubicBezTo>
                    <a:pt x="1893927" y="26299"/>
                    <a:pt x="1899694" y="40222"/>
                    <a:pt x="1899694" y="54741"/>
                  </a:cubicBezTo>
                  <a:lnTo>
                    <a:pt x="1899694" y="2041713"/>
                  </a:lnTo>
                  <a:cubicBezTo>
                    <a:pt x="1899694" y="2071945"/>
                    <a:pt x="1875186" y="2096453"/>
                    <a:pt x="1844953" y="2096453"/>
                  </a:cubicBezTo>
                  <a:lnTo>
                    <a:pt x="54741" y="2096453"/>
                  </a:lnTo>
                  <a:cubicBezTo>
                    <a:pt x="40222" y="2096453"/>
                    <a:pt x="26299" y="2090686"/>
                    <a:pt x="16033" y="2080420"/>
                  </a:cubicBezTo>
                  <a:cubicBezTo>
                    <a:pt x="5767" y="2070154"/>
                    <a:pt x="0" y="2056231"/>
                    <a:pt x="0" y="2041713"/>
                  </a:cubicBezTo>
                  <a:lnTo>
                    <a:pt x="0" y="54741"/>
                  </a:lnTo>
                  <a:cubicBezTo>
                    <a:pt x="0" y="24508"/>
                    <a:pt x="24508" y="0"/>
                    <a:pt x="5474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txBox="1"/>
            <p:nvPr/>
          </p:nvSpPr>
          <p:spPr>
            <a:xfrm>
              <a:off x="0" y="-28575"/>
              <a:ext cx="1899694" cy="212502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5"/>
          <p:cNvSpPr txBox="1"/>
          <p:nvPr/>
        </p:nvSpPr>
        <p:spPr>
          <a:xfrm>
            <a:off x="10330564" y="2061087"/>
            <a:ext cx="6361981" cy="6415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manejo de la memoria es el proceso de controlar y coordinar la memoria principal de una computadora.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Garantiza que los bloques de espacio de memoria se administren y asignen adecuadamente para que el sistema operativo (SO), las aplicaciones y otros procesos en ejecución tengan la memoria que necesitan para llevar a cabo sus operaciones.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
        <p:nvSpPr>
          <p:cNvPr id="157" name="Google Shape;157;p5"/>
          <p:cNvSpPr txBox="1"/>
          <p:nvPr/>
        </p:nvSpPr>
        <p:spPr>
          <a:xfrm>
            <a:off x="1863415" y="1553590"/>
            <a:ext cx="7280585" cy="2323973"/>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Clr>
                <a:srgbClr val="000000"/>
              </a:buClr>
              <a:buSzPts val="7599"/>
              <a:buFont typeface="Arial"/>
              <a:buNone/>
            </a:pPr>
            <a:r>
              <a:rPr b="0" i="0" lang="en-US" sz="7599" u="none" cap="none" strike="noStrike">
                <a:solidFill>
                  <a:srgbClr val="FFFFFF"/>
                </a:solidFill>
                <a:latin typeface="Arial"/>
                <a:ea typeface="Arial"/>
                <a:cs typeface="Arial"/>
                <a:sym typeface="Arial"/>
              </a:rPr>
              <a:t>MANEJO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1" name="Shape 161"/>
        <p:cNvGrpSpPr/>
        <p:nvPr/>
      </p:nvGrpSpPr>
      <p:grpSpPr>
        <a:xfrm>
          <a:off x="0" y="0"/>
          <a:ext cx="0" cy="0"/>
          <a:chOff x="0" y="0"/>
          <a:chExt cx="0" cy="0"/>
        </a:xfrm>
      </p:grpSpPr>
      <p:sp>
        <p:nvSpPr>
          <p:cNvPr id="162" name="Google Shape;162;p15"/>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63" name="Google Shape;163;p15"/>
          <p:cNvGrpSpPr/>
          <p:nvPr/>
        </p:nvGrpSpPr>
        <p:grpSpPr>
          <a:xfrm>
            <a:off x="1372362" y="4050744"/>
            <a:ext cx="7897693" cy="5207556"/>
            <a:chOff x="0" y="-28575"/>
            <a:chExt cx="2080051" cy="1371537"/>
          </a:xfrm>
        </p:grpSpPr>
        <p:sp>
          <p:nvSpPr>
            <p:cNvPr id="164" name="Google Shape;164;p15"/>
            <p:cNvSpPr/>
            <p:nvPr/>
          </p:nvSpPr>
          <p:spPr>
            <a:xfrm>
              <a:off x="0" y="0"/>
              <a:ext cx="2080051" cy="1342962"/>
            </a:xfrm>
            <a:custGeom>
              <a:rect b="b" l="l" r="r" t="t"/>
              <a:pathLst>
                <a:path extrusionOk="0" h="1342962" w="2080051">
                  <a:moveTo>
                    <a:pt x="49994" y="0"/>
                  </a:moveTo>
                  <a:lnTo>
                    <a:pt x="2030057" y="0"/>
                  </a:lnTo>
                  <a:cubicBezTo>
                    <a:pt x="2043316" y="0"/>
                    <a:pt x="2056032" y="5267"/>
                    <a:pt x="2065408" y="14643"/>
                  </a:cubicBezTo>
                  <a:cubicBezTo>
                    <a:pt x="2074783" y="24019"/>
                    <a:pt x="2080051" y="36735"/>
                    <a:pt x="2080051" y="49994"/>
                  </a:cubicBezTo>
                  <a:lnTo>
                    <a:pt x="2080051" y="1292968"/>
                  </a:lnTo>
                  <a:cubicBezTo>
                    <a:pt x="2080051" y="1306227"/>
                    <a:pt x="2074783" y="1318944"/>
                    <a:pt x="2065408" y="1328319"/>
                  </a:cubicBezTo>
                  <a:cubicBezTo>
                    <a:pt x="2056032" y="1337695"/>
                    <a:pt x="2043316" y="1342962"/>
                    <a:pt x="2030057" y="1342962"/>
                  </a:cubicBezTo>
                  <a:lnTo>
                    <a:pt x="49994" y="1342962"/>
                  </a:lnTo>
                  <a:cubicBezTo>
                    <a:pt x="36735" y="1342962"/>
                    <a:pt x="24019" y="1337695"/>
                    <a:pt x="14643" y="1328319"/>
                  </a:cubicBezTo>
                  <a:cubicBezTo>
                    <a:pt x="5267" y="1318944"/>
                    <a:pt x="0" y="1306227"/>
                    <a:pt x="0" y="1292968"/>
                  </a:cubicBezTo>
                  <a:lnTo>
                    <a:pt x="0" y="49994"/>
                  </a:lnTo>
                  <a:cubicBezTo>
                    <a:pt x="0" y="36735"/>
                    <a:pt x="5267" y="24019"/>
                    <a:pt x="14643" y="14643"/>
                  </a:cubicBezTo>
                  <a:cubicBezTo>
                    <a:pt x="24019" y="5267"/>
                    <a:pt x="36735" y="0"/>
                    <a:pt x="4999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txBox="1"/>
            <p:nvPr/>
          </p:nvSpPr>
          <p:spPr>
            <a:xfrm>
              <a:off x="0" y="-28575"/>
              <a:ext cx="2080051"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6" name="Google Shape;166;p15"/>
          <p:cNvGrpSpPr/>
          <p:nvPr/>
        </p:nvGrpSpPr>
        <p:grpSpPr>
          <a:xfrm>
            <a:off x="9593686" y="920204"/>
            <a:ext cx="7665614" cy="8338096"/>
            <a:chOff x="0" y="-28575"/>
            <a:chExt cx="2018927" cy="2196042"/>
          </a:xfrm>
        </p:grpSpPr>
        <p:sp>
          <p:nvSpPr>
            <p:cNvPr id="167" name="Google Shape;167;p15"/>
            <p:cNvSpPr/>
            <p:nvPr/>
          </p:nvSpPr>
          <p:spPr>
            <a:xfrm>
              <a:off x="0" y="0"/>
              <a:ext cx="2018927" cy="2167467"/>
            </a:xfrm>
            <a:custGeom>
              <a:rect b="b" l="l" r="r" t="t"/>
              <a:pathLst>
                <a:path extrusionOk="0" h="2167467" w="2018927">
                  <a:moveTo>
                    <a:pt x="51508" y="0"/>
                  </a:moveTo>
                  <a:lnTo>
                    <a:pt x="1967420" y="0"/>
                  </a:lnTo>
                  <a:cubicBezTo>
                    <a:pt x="1981080" y="0"/>
                    <a:pt x="1994182" y="5427"/>
                    <a:pt x="2003841" y="15086"/>
                  </a:cubicBezTo>
                  <a:cubicBezTo>
                    <a:pt x="2013501" y="24746"/>
                    <a:pt x="2018927" y="37847"/>
                    <a:pt x="2018927" y="51508"/>
                  </a:cubicBezTo>
                  <a:lnTo>
                    <a:pt x="2018927" y="2115959"/>
                  </a:lnTo>
                  <a:cubicBezTo>
                    <a:pt x="2018927" y="2144406"/>
                    <a:pt x="1995867" y="2167467"/>
                    <a:pt x="1967420" y="2167467"/>
                  </a:cubicBezTo>
                  <a:lnTo>
                    <a:pt x="51508" y="2167467"/>
                  </a:lnTo>
                  <a:cubicBezTo>
                    <a:pt x="37847" y="2167467"/>
                    <a:pt x="24746" y="2162040"/>
                    <a:pt x="15086" y="2152380"/>
                  </a:cubicBezTo>
                  <a:cubicBezTo>
                    <a:pt x="5427" y="2142721"/>
                    <a:pt x="0" y="2129620"/>
                    <a:pt x="0" y="2115959"/>
                  </a:cubicBezTo>
                  <a:lnTo>
                    <a:pt x="0" y="51508"/>
                  </a:lnTo>
                  <a:cubicBezTo>
                    <a:pt x="0" y="37847"/>
                    <a:pt x="5427" y="24746"/>
                    <a:pt x="15086" y="15086"/>
                  </a:cubicBezTo>
                  <a:cubicBezTo>
                    <a:pt x="24746" y="5427"/>
                    <a:pt x="37847" y="0"/>
                    <a:pt x="5150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txBox="1"/>
            <p:nvPr/>
          </p:nvSpPr>
          <p:spPr>
            <a:xfrm>
              <a:off x="0" y="-28575"/>
              <a:ext cx="201892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9" name="Google Shape;169;p15"/>
          <p:cNvSpPr/>
          <p:nvPr/>
        </p:nvSpPr>
        <p:spPr>
          <a:xfrm>
            <a:off x="2034317" y="4601051"/>
            <a:ext cx="6573784" cy="4215439"/>
          </a:xfrm>
          <a:custGeom>
            <a:rect b="b" l="l" r="r" t="t"/>
            <a:pathLst>
              <a:path extrusionOk="0" h="4215439" w="6573784">
                <a:moveTo>
                  <a:pt x="0" y="0"/>
                </a:moveTo>
                <a:lnTo>
                  <a:pt x="6573783" y="0"/>
                </a:lnTo>
                <a:lnTo>
                  <a:pt x="6573783" y="4215438"/>
                </a:lnTo>
                <a:lnTo>
                  <a:pt x="0" y="4215438"/>
                </a:lnTo>
                <a:lnTo>
                  <a:pt x="0" y="0"/>
                </a:lnTo>
                <a:close/>
              </a:path>
            </a:pathLst>
          </a:custGeom>
          <a:blipFill rotWithShape="1">
            <a:blip r:embed="rId4">
              <a:alphaModFix/>
            </a:blip>
            <a:stretch>
              <a:fillRect b="0" l="0" r="0" t="0"/>
            </a:stretch>
          </a:blipFill>
          <a:ln>
            <a:noFill/>
          </a:ln>
        </p:spPr>
      </p:sp>
      <p:sp>
        <p:nvSpPr>
          <p:cNvPr id="170" name="Google Shape;170;p15"/>
          <p:cNvSpPr txBox="1"/>
          <p:nvPr/>
        </p:nvSpPr>
        <p:spPr>
          <a:xfrm>
            <a:off x="10019145" y="1524123"/>
            <a:ext cx="6742421" cy="69500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Es una dirección virtual generada por la CPU mientras se ejecuta un programa. Se la denomina dirección virtual porque no existe físicamente. Usando esta dirección, la CPU accede a la dirección real o a la dirección física dentro de la memoria, y los datos se obtienen desde allí.</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El dispositivo de hardware llamado Unidad de administración de memoria (MMU) se utiliza para asignar esta dirección lógica a la dirección física. El conjunto de todas las direcciones lógicas generadas por la CPU para un programa se denomina espacio de direcciones lógicas</a:t>
            </a:r>
            <a:endParaRPr b="0" i="0" sz="1400" u="none" cap="none" strike="noStrike">
              <a:solidFill>
                <a:srgbClr val="000000"/>
              </a:solidFill>
              <a:latin typeface="Arial"/>
              <a:ea typeface="Arial"/>
              <a:cs typeface="Arial"/>
              <a:sym typeface="Arial"/>
            </a:endParaRPr>
          </a:p>
        </p:txBody>
      </p:sp>
      <p:sp>
        <p:nvSpPr>
          <p:cNvPr id="171" name="Google Shape;171;p15"/>
          <p:cNvSpPr txBox="1"/>
          <p:nvPr/>
        </p:nvSpPr>
        <p:spPr>
          <a:xfrm>
            <a:off x="1365548" y="1399021"/>
            <a:ext cx="7904507" cy="236512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ESPACIO DE DIRECCIONES LÓGICAS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5" name="Shape 175"/>
        <p:cNvGrpSpPr/>
        <p:nvPr/>
      </p:nvGrpSpPr>
      <p:grpSpPr>
        <a:xfrm>
          <a:off x="0" y="0"/>
          <a:ext cx="0" cy="0"/>
          <a:chOff x="0" y="0"/>
          <a:chExt cx="0" cy="0"/>
        </a:xfrm>
      </p:grpSpPr>
      <p:sp>
        <p:nvSpPr>
          <p:cNvPr id="176" name="Google Shape;176;p16"/>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77" name="Google Shape;177;p16"/>
          <p:cNvGrpSpPr/>
          <p:nvPr/>
        </p:nvGrpSpPr>
        <p:grpSpPr>
          <a:xfrm>
            <a:off x="9307035" y="3271359"/>
            <a:ext cx="7897693" cy="5545631"/>
            <a:chOff x="0" y="-28575"/>
            <a:chExt cx="2080051" cy="1460578"/>
          </a:xfrm>
        </p:grpSpPr>
        <p:sp>
          <p:nvSpPr>
            <p:cNvPr id="178" name="Google Shape;178;p16"/>
            <p:cNvSpPr/>
            <p:nvPr/>
          </p:nvSpPr>
          <p:spPr>
            <a:xfrm>
              <a:off x="0" y="0"/>
              <a:ext cx="2080051" cy="1432003"/>
            </a:xfrm>
            <a:custGeom>
              <a:rect b="b" l="l" r="r" t="t"/>
              <a:pathLst>
                <a:path extrusionOk="0" h="1432003" w="2080051">
                  <a:moveTo>
                    <a:pt x="49994" y="0"/>
                  </a:moveTo>
                  <a:lnTo>
                    <a:pt x="2030057" y="0"/>
                  </a:lnTo>
                  <a:cubicBezTo>
                    <a:pt x="2043316" y="0"/>
                    <a:pt x="2056032" y="5267"/>
                    <a:pt x="2065408" y="14643"/>
                  </a:cubicBezTo>
                  <a:cubicBezTo>
                    <a:pt x="2074783" y="24019"/>
                    <a:pt x="2080051" y="36735"/>
                    <a:pt x="2080051" y="49994"/>
                  </a:cubicBezTo>
                  <a:lnTo>
                    <a:pt x="2080051" y="1382008"/>
                  </a:lnTo>
                  <a:cubicBezTo>
                    <a:pt x="2080051" y="1395268"/>
                    <a:pt x="2074783" y="1407984"/>
                    <a:pt x="2065408" y="1417360"/>
                  </a:cubicBezTo>
                  <a:cubicBezTo>
                    <a:pt x="2056032" y="1426735"/>
                    <a:pt x="2043316" y="1432003"/>
                    <a:pt x="2030057" y="1432003"/>
                  </a:cubicBezTo>
                  <a:lnTo>
                    <a:pt x="49994" y="1432003"/>
                  </a:lnTo>
                  <a:cubicBezTo>
                    <a:pt x="36735" y="1432003"/>
                    <a:pt x="24019" y="1426735"/>
                    <a:pt x="14643" y="1417360"/>
                  </a:cubicBezTo>
                  <a:cubicBezTo>
                    <a:pt x="5267" y="1407984"/>
                    <a:pt x="0" y="1395268"/>
                    <a:pt x="0" y="1382008"/>
                  </a:cubicBezTo>
                  <a:lnTo>
                    <a:pt x="0" y="49994"/>
                  </a:lnTo>
                  <a:cubicBezTo>
                    <a:pt x="0" y="36735"/>
                    <a:pt x="5267" y="24019"/>
                    <a:pt x="14643" y="14643"/>
                  </a:cubicBezTo>
                  <a:cubicBezTo>
                    <a:pt x="24019" y="5267"/>
                    <a:pt x="36735" y="0"/>
                    <a:pt x="4999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6"/>
            <p:cNvSpPr txBox="1"/>
            <p:nvPr/>
          </p:nvSpPr>
          <p:spPr>
            <a:xfrm>
              <a:off x="0" y="-28575"/>
              <a:ext cx="2080051" cy="146057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16"/>
          <p:cNvGrpSpPr/>
          <p:nvPr/>
        </p:nvGrpSpPr>
        <p:grpSpPr>
          <a:xfrm>
            <a:off x="1083272" y="3271359"/>
            <a:ext cx="7665614" cy="5545631"/>
            <a:chOff x="0" y="-28575"/>
            <a:chExt cx="2018927" cy="1460578"/>
          </a:xfrm>
        </p:grpSpPr>
        <p:sp>
          <p:nvSpPr>
            <p:cNvPr id="181" name="Google Shape;181;p16"/>
            <p:cNvSpPr/>
            <p:nvPr/>
          </p:nvSpPr>
          <p:spPr>
            <a:xfrm>
              <a:off x="0" y="0"/>
              <a:ext cx="2018927" cy="1432003"/>
            </a:xfrm>
            <a:custGeom>
              <a:rect b="b" l="l" r="r" t="t"/>
              <a:pathLst>
                <a:path extrusionOk="0" h="1432003" w="2018927">
                  <a:moveTo>
                    <a:pt x="51508" y="0"/>
                  </a:moveTo>
                  <a:lnTo>
                    <a:pt x="1967420" y="0"/>
                  </a:lnTo>
                  <a:cubicBezTo>
                    <a:pt x="1981080" y="0"/>
                    <a:pt x="1994182" y="5427"/>
                    <a:pt x="2003841" y="15086"/>
                  </a:cubicBezTo>
                  <a:cubicBezTo>
                    <a:pt x="2013501" y="24746"/>
                    <a:pt x="2018927" y="37847"/>
                    <a:pt x="2018927" y="51508"/>
                  </a:cubicBezTo>
                  <a:lnTo>
                    <a:pt x="2018927" y="1380495"/>
                  </a:lnTo>
                  <a:cubicBezTo>
                    <a:pt x="2018927" y="1394156"/>
                    <a:pt x="2013501" y="1407257"/>
                    <a:pt x="2003841" y="1416916"/>
                  </a:cubicBezTo>
                  <a:cubicBezTo>
                    <a:pt x="1994182" y="1426576"/>
                    <a:pt x="1981080" y="1432003"/>
                    <a:pt x="1967420" y="1432003"/>
                  </a:cubicBezTo>
                  <a:lnTo>
                    <a:pt x="51508" y="1432003"/>
                  </a:lnTo>
                  <a:cubicBezTo>
                    <a:pt x="23061" y="1432003"/>
                    <a:pt x="0" y="1408942"/>
                    <a:pt x="0" y="1380495"/>
                  </a:cubicBezTo>
                  <a:lnTo>
                    <a:pt x="0" y="51508"/>
                  </a:lnTo>
                  <a:cubicBezTo>
                    <a:pt x="0" y="37847"/>
                    <a:pt x="5427" y="24746"/>
                    <a:pt x="15086" y="15086"/>
                  </a:cubicBezTo>
                  <a:cubicBezTo>
                    <a:pt x="24746" y="5427"/>
                    <a:pt x="37847" y="0"/>
                    <a:pt x="5150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txBox="1"/>
            <p:nvPr/>
          </p:nvSpPr>
          <p:spPr>
            <a:xfrm>
              <a:off x="0" y="-28575"/>
              <a:ext cx="2018927" cy="146057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16"/>
          <p:cNvSpPr/>
          <p:nvPr/>
        </p:nvSpPr>
        <p:spPr>
          <a:xfrm>
            <a:off x="9877684" y="4159740"/>
            <a:ext cx="6573784" cy="4215439"/>
          </a:xfrm>
          <a:custGeom>
            <a:rect b="b" l="l" r="r" t="t"/>
            <a:pathLst>
              <a:path extrusionOk="0" h="4215439" w="6573784">
                <a:moveTo>
                  <a:pt x="0" y="0"/>
                </a:moveTo>
                <a:lnTo>
                  <a:pt x="6573784" y="0"/>
                </a:lnTo>
                <a:lnTo>
                  <a:pt x="6573784" y="4215439"/>
                </a:lnTo>
                <a:lnTo>
                  <a:pt x="0" y="4215439"/>
                </a:lnTo>
                <a:lnTo>
                  <a:pt x="0" y="0"/>
                </a:lnTo>
                <a:close/>
              </a:path>
            </a:pathLst>
          </a:custGeom>
          <a:blipFill rotWithShape="1">
            <a:blip r:embed="rId4">
              <a:alphaModFix/>
            </a:blip>
            <a:stretch>
              <a:fillRect b="0" l="0" r="0" t="0"/>
            </a:stretch>
          </a:blipFill>
          <a:ln>
            <a:noFill/>
          </a:ln>
        </p:spPr>
      </p:sp>
      <p:sp>
        <p:nvSpPr>
          <p:cNvPr id="184" name="Google Shape;184;p16"/>
          <p:cNvSpPr txBox="1"/>
          <p:nvPr/>
        </p:nvSpPr>
        <p:spPr>
          <a:xfrm>
            <a:off x="1544869" y="3882554"/>
            <a:ext cx="6742421" cy="4492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La dirección física es la dirección real de los datos dentro de la memoria. La dirección lógica es una dirección virtual y el programa necesita memoria física para su ejecución.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El usuario nunca trata con la Dirección Física. El programa de usuario genera la dirección lógica y la Unidad de gestión de memoria (MMU) lo asigna a la dirección física.</a:t>
            </a:r>
            <a:endParaRPr b="0" i="0" sz="1400" u="none" cap="none" strike="noStrike">
              <a:solidFill>
                <a:srgbClr val="000000"/>
              </a:solidFill>
              <a:latin typeface="Arial"/>
              <a:ea typeface="Arial"/>
              <a:cs typeface="Arial"/>
              <a:sym typeface="Arial"/>
            </a:endParaRPr>
          </a:p>
        </p:txBody>
      </p:sp>
      <p:sp>
        <p:nvSpPr>
          <p:cNvPr id="185" name="Google Shape;185;p16"/>
          <p:cNvSpPr txBox="1"/>
          <p:nvPr/>
        </p:nvSpPr>
        <p:spPr>
          <a:xfrm>
            <a:off x="3120841" y="1168542"/>
            <a:ext cx="11754562" cy="1660017"/>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400"/>
              <a:buFont typeface="Arial"/>
              <a:buNone/>
            </a:pPr>
            <a:r>
              <a:rPr b="0" i="0" lang="en-US" sz="5400" u="none" cap="none" strike="noStrike">
                <a:solidFill>
                  <a:srgbClr val="FFFFFF"/>
                </a:solidFill>
                <a:latin typeface="Arial"/>
                <a:ea typeface="Arial"/>
                <a:cs typeface="Arial"/>
                <a:sym typeface="Arial"/>
              </a:rPr>
              <a:t>ESPACIO DE DIRECCIONES FISICAS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9" name="Shape 189"/>
        <p:cNvGrpSpPr/>
        <p:nvPr/>
      </p:nvGrpSpPr>
      <p:grpSpPr>
        <a:xfrm>
          <a:off x="0" y="0"/>
          <a:ext cx="0" cy="0"/>
          <a:chOff x="0" y="0"/>
          <a:chExt cx="0" cy="0"/>
        </a:xfrm>
      </p:grpSpPr>
      <p:sp>
        <p:nvSpPr>
          <p:cNvPr id="190" name="Google Shape;190;p17"/>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91" name="Google Shape;191;p17"/>
          <p:cNvGrpSpPr/>
          <p:nvPr/>
        </p:nvGrpSpPr>
        <p:grpSpPr>
          <a:xfrm>
            <a:off x="4434273" y="4050744"/>
            <a:ext cx="9419454" cy="5207556"/>
            <a:chOff x="0" y="-28575"/>
            <a:chExt cx="2480844" cy="1371537"/>
          </a:xfrm>
        </p:grpSpPr>
        <p:sp>
          <p:nvSpPr>
            <p:cNvPr id="192" name="Google Shape;192;p17"/>
            <p:cNvSpPr/>
            <p:nvPr/>
          </p:nvSpPr>
          <p:spPr>
            <a:xfrm>
              <a:off x="0" y="0"/>
              <a:ext cx="2480844" cy="1342962"/>
            </a:xfrm>
            <a:custGeom>
              <a:rect b="b" l="l" r="r" t="t"/>
              <a:pathLst>
                <a:path extrusionOk="0" h="1342962" w="2480844">
                  <a:moveTo>
                    <a:pt x="41917" y="0"/>
                  </a:moveTo>
                  <a:lnTo>
                    <a:pt x="2438927" y="0"/>
                  </a:lnTo>
                  <a:cubicBezTo>
                    <a:pt x="2450044" y="0"/>
                    <a:pt x="2460705" y="4416"/>
                    <a:pt x="2468566" y="12277"/>
                  </a:cubicBezTo>
                  <a:cubicBezTo>
                    <a:pt x="2476428" y="20138"/>
                    <a:pt x="2480844" y="30800"/>
                    <a:pt x="2480844" y="41917"/>
                  </a:cubicBezTo>
                  <a:lnTo>
                    <a:pt x="2480844" y="1301045"/>
                  </a:lnTo>
                  <a:cubicBezTo>
                    <a:pt x="2480844" y="1324195"/>
                    <a:pt x="2462077" y="1342962"/>
                    <a:pt x="2438927" y="1342962"/>
                  </a:cubicBezTo>
                  <a:lnTo>
                    <a:pt x="41917" y="1342962"/>
                  </a:lnTo>
                  <a:cubicBezTo>
                    <a:pt x="18767" y="1342962"/>
                    <a:pt x="0" y="1324195"/>
                    <a:pt x="0" y="1301045"/>
                  </a:cubicBezTo>
                  <a:lnTo>
                    <a:pt x="0" y="41917"/>
                  </a:lnTo>
                  <a:cubicBezTo>
                    <a:pt x="0" y="18767"/>
                    <a:pt x="18767" y="0"/>
                    <a:pt x="41917"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txBox="1"/>
            <p:nvPr/>
          </p:nvSpPr>
          <p:spPr>
            <a:xfrm>
              <a:off x="0" y="-28575"/>
              <a:ext cx="2480844"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4" name="Google Shape;194;p17"/>
          <p:cNvGrpSpPr/>
          <p:nvPr/>
        </p:nvGrpSpPr>
        <p:grpSpPr>
          <a:xfrm>
            <a:off x="1468746" y="1970582"/>
            <a:ext cx="15350507" cy="1931482"/>
            <a:chOff x="0" y="-28575"/>
            <a:chExt cx="4042932" cy="508703"/>
          </a:xfrm>
        </p:grpSpPr>
        <p:sp>
          <p:nvSpPr>
            <p:cNvPr id="195" name="Google Shape;195;p17"/>
            <p:cNvSpPr/>
            <p:nvPr/>
          </p:nvSpPr>
          <p:spPr>
            <a:xfrm>
              <a:off x="0" y="0"/>
              <a:ext cx="4042932" cy="480128"/>
            </a:xfrm>
            <a:custGeom>
              <a:rect b="b" l="l" r="r" t="t"/>
              <a:pathLst>
                <a:path extrusionOk="0" h="480128" w="4042932">
                  <a:moveTo>
                    <a:pt x="25721" y="0"/>
                  </a:moveTo>
                  <a:lnTo>
                    <a:pt x="4017211" y="0"/>
                  </a:lnTo>
                  <a:cubicBezTo>
                    <a:pt x="4031416" y="0"/>
                    <a:pt x="4042932" y="11516"/>
                    <a:pt x="4042932" y="25721"/>
                  </a:cubicBezTo>
                  <a:lnTo>
                    <a:pt x="4042932" y="454407"/>
                  </a:lnTo>
                  <a:cubicBezTo>
                    <a:pt x="4042932" y="468612"/>
                    <a:pt x="4031416" y="480128"/>
                    <a:pt x="4017211" y="480128"/>
                  </a:cubicBezTo>
                  <a:lnTo>
                    <a:pt x="25721" y="480128"/>
                  </a:lnTo>
                  <a:cubicBezTo>
                    <a:pt x="11516" y="480128"/>
                    <a:pt x="0" y="468612"/>
                    <a:pt x="0" y="454407"/>
                  </a:cubicBezTo>
                  <a:lnTo>
                    <a:pt x="0" y="25721"/>
                  </a:lnTo>
                  <a:cubicBezTo>
                    <a:pt x="0" y="11516"/>
                    <a:pt x="11516" y="0"/>
                    <a:pt x="2572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txBox="1"/>
            <p:nvPr/>
          </p:nvSpPr>
          <p:spPr>
            <a:xfrm>
              <a:off x="0" y="-28575"/>
              <a:ext cx="4042932" cy="50870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7"/>
          <p:cNvSpPr/>
          <p:nvPr/>
        </p:nvSpPr>
        <p:spPr>
          <a:xfrm>
            <a:off x="4935359" y="4757013"/>
            <a:ext cx="8417283" cy="3903515"/>
          </a:xfrm>
          <a:custGeom>
            <a:rect b="b" l="l" r="r" t="t"/>
            <a:pathLst>
              <a:path extrusionOk="0" h="3903515" w="8417283">
                <a:moveTo>
                  <a:pt x="0" y="0"/>
                </a:moveTo>
                <a:lnTo>
                  <a:pt x="8417282" y="0"/>
                </a:lnTo>
                <a:lnTo>
                  <a:pt x="8417282" y="3903514"/>
                </a:lnTo>
                <a:lnTo>
                  <a:pt x="0" y="3903514"/>
                </a:lnTo>
                <a:lnTo>
                  <a:pt x="0" y="0"/>
                </a:lnTo>
                <a:close/>
              </a:path>
            </a:pathLst>
          </a:custGeom>
          <a:blipFill rotWithShape="1">
            <a:blip r:embed="rId4">
              <a:alphaModFix/>
            </a:blip>
            <a:stretch>
              <a:fillRect b="0" l="0" r="0" t="0"/>
            </a:stretch>
          </a:blipFill>
          <a:ln>
            <a:noFill/>
          </a:ln>
        </p:spPr>
      </p:sp>
      <p:sp>
        <p:nvSpPr>
          <p:cNvPr id="198" name="Google Shape;198;p17"/>
          <p:cNvSpPr txBox="1"/>
          <p:nvPr/>
        </p:nvSpPr>
        <p:spPr>
          <a:xfrm>
            <a:off x="2227606" y="2373034"/>
            <a:ext cx="14564273" cy="12160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La asignación de memoria es el proceso de reservar espacio de computadora virtual o físico para un propósito específico (por ejemplo, para que se ejecuten programas y servicios de computadora). </a:t>
            </a:r>
            <a:endParaRPr b="0" i="0" sz="1400" u="none" cap="none" strike="noStrike">
              <a:solidFill>
                <a:srgbClr val="000000"/>
              </a:solidFill>
              <a:latin typeface="Arial"/>
              <a:ea typeface="Arial"/>
              <a:cs typeface="Arial"/>
              <a:sym typeface="Arial"/>
            </a:endParaRPr>
          </a:p>
        </p:txBody>
      </p:sp>
      <p:sp>
        <p:nvSpPr>
          <p:cNvPr id="199" name="Google Shape;199;p17"/>
          <p:cNvSpPr txBox="1"/>
          <p:nvPr/>
        </p:nvSpPr>
        <p:spPr>
          <a:xfrm>
            <a:off x="2117789" y="1018356"/>
            <a:ext cx="14052421" cy="812419"/>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300"/>
              <a:buFont typeface="Arial"/>
              <a:buNone/>
            </a:pPr>
            <a:r>
              <a:rPr b="0" i="0" lang="en-US" sz="5300" u="none" cap="none" strike="noStrike">
                <a:solidFill>
                  <a:srgbClr val="FFFFFF"/>
                </a:solidFill>
                <a:latin typeface="Arial"/>
                <a:ea typeface="Arial"/>
                <a:cs typeface="Arial"/>
                <a:sym typeface="Arial"/>
              </a:rPr>
              <a:t>ASIGNACIÓN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